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ungee" panose="020B0604020202020204" charset="0"/>
      <p:regular r:id="rId16"/>
    </p:embeddedFont>
    <p:embeddedFont>
      <p:font typeface="Calibri" panose="020F0502020204030204" pitchFamily="34" charset="0"/>
      <p:regular r:id="rId17"/>
      <p:bold r:id="rId18"/>
      <p:italic r:id="rId19"/>
      <p:boldItalic r:id="rId20"/>
    </p:embeddedFont>
    <p:embeddedFont>
      <p:font typeface="Codec Pro ExtraBold" panose="020B0604020202020204" charset="0"/>
      <p:regular r:id="rId21"/>
    </p:embeddedFont>
    <p:embeddedFont>
      <p:font typeface="Muli Black" panose="020B0604020202020204" charset="0"/>
      <p:regular r:id="rId22"/>
    </p:embeddedFont>
    <p:embeddedFont>
      <p:font typeface="Muli Regular" panose="020B0604020202020204" charset="0"/>
      <p:regular r:id="rId23"/>
    </p:embeddedFont>
    <p:embeddedFont>
      <p:font typeface="Open Sauce" panose="020B0604020202020204" charset="0"/>
      <p:regular r:id="rId24"/>
    </p:embeddedFont>
    <p:embeddedFont>
      <p:font typeface="Open Sauce Bold" panose="020B0604020202020204" charset="0"/>
      <p:regular r:id="rId25"/>
    </p:embeddedFont>
    <p:embeddedFont>
      <p:font typeface="Rokkitt Black"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82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1.png"/><Relationship Id="rId12"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38.png"/><Relationship Id="rId5" Type="http://schemas.openxmlformats.org/officeDocument/2006/relationships/image" Target="../media/image36.png"/><Relationship Id="rId15" Type="http://schemas.openxmlformats.org/officeDocument/2006/relationships/image" Target="../media/image42.png"/><Relationship Id="rId10" Type="http://schemas.openxmlformats.org/officeDocument/2006/relationships/image" Target="../media/image4.svg"/><Relationship Id="rId4" Type="http://schemas.openxmlformats.org/officeDocument/2006/relationships/image" Target="../media/image35.svg"/><Relationship Id="rId9" Type="http://schemas.openxmlformats.org/officeDocument/2006/relationships/image" Target="../media/image3.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3254835" y="-207071"/>
            <a:ext cx="2806030" cy="11299900"/>
            <a:chOff x="0" y="0"/>
            <a:chExt cx="739037" cy="2976105"/>
          </a:xfrm>
        </p:grpSpPr>
        <p:sp>
          <p:nvSpPr>
            <p:cNvPr id="3" name="Freeform 3"/>
            <p:cNvSpPr/>
            <p:nvPr/>
          </p:nvSpPr>
          <p:spPr>
            <a:xfrm>
              <a:off x="0" y="0"/>
              <a:ext cx="739037" cy="2976105"/>
            </a:xfrm>
            <a:custGeom>
              <a:avLst/>
              <a:gdLst/>
              <a:ahLst/>
              <a:cxnLst/>
              <a:rect l="l" t="t" r="r" b="b"/>
              <a:pathLst>
                <a:path w="739037" h="2976105">
                  <a:moveTo>
                    <a:pt x="0" y="0"/>
                  </a:moveTo>
                  <a:lnTo>
                    <a:pt x="739037" y="0"/>
                  </a:lnTo>
                  <a:lnTo>
                    <a:pt x="739037" y="2976105"/>
                  </a:lnTo>
                  <a:lnTo>
                    <a:pt x="0" y="2976105"/>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84715" y="9009597"/>
            <a:ext cx="3806571" cy="2083232"/>
          </a:xfrm>
          <a:prstGeom prst="rect">
            <a:avLst/>
          </a:prstGeom>
        </p:spPr>
      </p:pic>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028700" y="2115948"/>
            <a:ext cx="51807" cy="2818996"/>
            <a:chOff x="0" y="0"/>
            <a:chExt cx="12366" cy="672855"/>
          </a:xfrm>
        </p:grpSpPr>
        <p:sp>
          <p:nvSpPr>
            <p:cNvPr id="10" name="Freeform 10"/>
            <p:cNvSpPr/>
            <p:nvPr/>
          </p:nvSpPr>
          <p:spPr>
            <a:xfrm>
              <a:off x="0" y="0"/>
              <a:ext cx="12366" cy="672855"/>
            </a:xfrm>
            <a:custGeom>
              <a:avLst/>
              <a:gdLst/>
              <a:ahLst/>
              <a:cxnLst/>
              <a:rect l="l" t="t" r="r" b="b"/>
              <a:pathLst>
                <a:path w="12366" h="672855">
                  <a:moveTo>
                    <a:pt x="0" y="0"/>
                  </a:moveTo>
                  <a:lnTo>
                    <a:pt x="12366" y="0"/>
                  </a:lnTo>
                  <a:lnTo>
                    <a:pt x="12366" y="672855"/>
                  </a:lnTo>
                  <a:lnTo>
                    <a:pt x="0" y="672855"/>
                  </a:lnTo>
                  <a:close/>
                </a:path>
              </a:pathLst>
            </a:custGeom>
            <a:solidFill>
              <a:srgbClr val="FFFFFF"/>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649536" y="3458771"/>
            <a:ext cx="8553855" cy="498104"/>
          </a:xfrm>
          <a:prstGeom prst="rect">
            <a:avLst/>
          </a:prstGeom>
        </p:spPr>
        <p:txBody>
          <a:bodyPr lIns="0" tIns="0" rIns="0" bIns="0" rtlCol="0" anchor="t">
            <a:spAutoFit/>
          </a:bodyPr>
          <a:lstStyle/>
          <a:p>
            <a:pPr>
              <a:lnSpc>
                <a:spcPts val="4045"/>
              </a:lnSpc>
            </a:pPr>
            <a:r>
              <a:rPr lang="en-US" sz="2889" spc="144">
                <a:solidFill>
                  <a:srgbClr val="1C5739"/>
                </a:solidFill>
                <a:latin typeface="Open Sauce"/>
              </a:rPr>
              <a:t>Tích hợp và phân tích dữ liệu lớn</a:t>
            </a:r>
          </a:p>
        </p:txBody>
      </p:sp>
      <p:sp>
        <p:nvSpPr>
          <p:cNvPr id="13" name="TextBox 13"/>
          <p:cNvSpPr txBox="1"/>
          <p:nvPr/>
        </p:nvSpPr>
        <p:spPr>
          <a:xfrm>
            <a:off x="1649536" y="2144523"/>
            <a:ext cx="10242008" cy="1343025"/>
          </a:xfrm>
          <a:prstGeom prst="rect">
            <a:avLst/>
          </a:prstGeom>
        </p:spPr>
        <p:txBody>
          <a:bodyPr lIns="0" tIns="0" rIns="0" bIns="0" rtlCol="0" anchor="t">
            <a:spAutoFit/>
          </a:bodyPr>
          <a:lstStyle/>
          <a:p>
            <a:pPr>
              <a:lnSpc>
                <a:spcPts val="4800"/>
              </a:lnSpc>
            </a:pPr>
            <a:r>
              <a:rPr lang="en-US" sz="5000">
                <a:solidFill>
                  <a:srgbClr val="1C5739"/>
                </a:solidFill>
                <a:latin typeface="Codec Pro ExtraBold"/>
              </a:rPr>
              <a:t>CLUSTERING-ALGORITHM SPARK USING METHOD KMEANS</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777871" y="-207071"/>
            <a:ext cx="3806571" cy="2083232"/>
          </a:xfrm>
          <a:prstGeom prst="rect">
            <a:avLst/>
          </a:prstGeom>
        </p:spPr>
      </p:pic>
      <p:sp>
        <p:nvSpPr>
          <p:cNvPr id="15" name="TextBox 15"/>
          <p:cNvSpPr txBox="1"/>
          <p:nvPr/>
        </p:nvSpPr>
        <p:spPr>
          <a:xfrm>
            <a:off x="1841504" y="5663600"/>
            <a:ext cx="4959400" cy="1170940"/>
          </a:xfrm>
          <a:prstGeom prst="rect">
            <a:avLst/>
          </a:prstGeom>
        </p:spPr>
        <p:txBody>
          <a:bodyPr lIns="0" tIns="0" rIns="0" bIns="0" rtlCol="0" anchor="t">
            <a:spAutoFit/>
          </a:bodyPr>
          <a:lstStyle/>
          <a:p>
            <a:pPr>
              <a:lnSpc>
                <a:spcPts val="4759"/>
              </a:lnSpc>
            </a:pPr>
            <a:r>
              <a:rPr lang="en-US" sz="3399">
                <a:solidFill>
                  <a:srgbClr val="1C5739"/>
                </a:solidFill>
                <a:latin typeface="Muli Black"/>
              </a:rPr>
              <a:t>Giảng viên hướng dẫn: </a:t>
            </a:r>
          </a:p>
          <a:p>
            <a:pPr marL="734059" lvl="1" indent="-367030">
              <a:lnSpc>
                <a:spcPts val="4759"/>
              </a:lnSpc>
              <a:buFont typeface="Arial"/>
              <a:buChar char="•"/>
            </a:pPr>
            <a:r>
              <a:rPr lang="en-US" sz="3399">
                <a:solidFill>
                  <a:srgbClr val="1C5739"/>
                </a:solidFill>
                <a:latin typeface="Muli Black"/>
              </a:rPr>
              <a:t>TS. Phạm Tiến Lâm</a:t>
            </a:r>
          </a:p>
        </p:txBody>
      </p:sp>
      <p:sp>
        <p:nvSpPr>
          <p:cNvPr id="16" name="TextBox 16"/>
          <p:cNvSpPr txBox="1"/>
          <p:nvPr/>
        </p:nvSpPr>
        <p:spPr>
          <a:xfrm>
            <a:off x="8245903" y="6263675"/>
            <a:ext cx="3421410" cy="570865"/>
          </a:xfrm>
          <a:prstGeom prst="rect">
            <a:avLst/>
          </a:prstGeom>
        </p:spPr>
        <p:txBody>
          <a:bodyPr lIns="0" tIns="0" rIns="0" bIns="0" rtlCol="0" anchor="t">
            <a:spAutoFit/>
          </a:bodyPr>
          <a:lstStyle/>
          <a:p>
            <a:pPr algn="ctr">
              <a:lnSpc>
                <a:spcPts val="4759"/>
              </a:lnSpc>
            </a:pPr>
            <a:r>
              <a:rPr lang="en-US" sz="3399">
                <a:solidFill>
                  <a:srgbClr val="1C5739"/>
                </a:solidFill>
                <a:latin typeface="Muli Black"/>
              </a:rPr>
              <a:t>TS. Trịnh Thành</a:t>
            </a:r>
          </a:p>
        </p:txBody>
      </p:sp>
      <p:sp>
        <p:nvSpPr>
          <p:cNvPr id="17" name="TextBox 17"/>
          <p:cNvSpPr txBox="1"/>
          <p:nvPr/>
        </p:nvSpPr>
        <p:spPr>
          <a:xfrm>
            <a:off x="1841504" y="7341979"/>
            <a:ext cx="11178183" cy="1771015"/>
          </a:xfrm>
          <a:prstGeom prst="rect">
            <a:avLst/>
          </a:prstGeom>
        </p:spPr>
        <p:txBody>
          <a:bodyPr lIns="0" tIns="0" rIns="0" bIns="0" rtlCol="0" anchor="t">
            <a:spAutoFit/>
          </a:bodyPr>
          <a:lstStyle/>
          <a:p>
            <a:pPr>
              <a:lnSpc>
                <a:spcPts val="4759"/>
              </a:lnSpc>
            </a:pPr>
            <a:r>
              <a:rPr lang="en-US" sz="3399">
                <a:solidFill>
                  <a:srgbClr val="1C5739"/>
                </a:solidFill>
                <a:latin typeface="Muli Black"/>
              </a:rPr>
              <a:t>Nhóm sinh viên thực hiện:</a:t>
            </a:r>
          </a:p>
          <a:p>
            <a:pPr marL="734059" lvl="1" indent="-367030">
              <a:lnSpc>
                <a:spcPts val="4759"/>
              </a:lnSpc>
              <a:buFont typeface="Arial"/>
              <a:buChar char="•"/>
            </a:pPr>
            <a:r>
              <a:rPr lang="en-US" sz="3399">
                <a:solidFill>
                  <a:srgbClr val="1C5739"/>
                </a:solidFill>
                <a:latin typeface="Muli Black"/>
              </a:rPr>
              <a:t>Nguyễn Thanh Quang . 21011417 . K15-CNTTVJ1</a:t>
            </a:r>
          </a:p>
          <a:p>
            <a:pPr marL="734059" lvl="1" indent="-367030">
              <a:lnSpc>
                <a:spcPts val="4759"/>
              </a:lnSpc>
              <a:buFont typeface="Arial"/>
              <a:buChar char="•"/>
            </a:pPr>
            <a:r>
              <a:rPr lang="en-US" sz="3399">
                <a:solidFill>
                  <a:srgbClr val="1C5739"/>
                </a:solidFill>
                <a:latin typeface="Muli Black"/>
              </a:rPr>
              <a:t>Nguyễn Phát . 21011414 . K15 CNTTVJ1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84715" y="9009597"/>
            <a:ext cx="3806571" cy="20832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82076" y="-2057400"/>
            <a:ext cx="4114800" cy="4114800"/>
          </a:xfrm>
          <a:prstGeom prst="rect">
            <a:avLst/>
          </a:prstGeom>
        </p:spPr>
      </p:pic>
      <p:pic>
        <p:nvPicPr>
          <p:cNvPr id="4" name="Picture 4"/>
          <p:cNvPicPr>
            <a:picLocks noChangeAspect="1"/>
          </p:cNvPicPr>
          <p:nvPr/>
        </p:nvPicPr>
        <p:blipFill>
          <a:blip r:embed="rId6"/>
          <a:srcRect/>
          <a:stretch>
            <a:fillRect/>
          </a:stretch>
        </p:blipFill>
        <p:spPr>
          <a:xfrm>
            <a:off x="3542050" y="2010895"/>
            <a:ext cx="11203900" cy="8119322"/>
          </a:xfrm>
          <a:prstGeom prst="rect">
            <a:avLst/>
          </a:prstGeom>
        </p:spPr>
      </p:pic>
      <p:sp>
        <p:nvSpPr>
          <p:cNvPr id="5" name="TextBox 5"/>
          <p:cNvSpPr txBox="1"/>
          <p:nvPr/>
        </p:nvSpPr>
        <p:spPr>
          <a:xfrm>
            <a:off x="1028700" y="1162050"/>
            <a:ext cx="7157039" cy="848845"/>
          </a:xfrm>
          <a:prstGeom prst="rect">
            <a:avLst/>
          </a:prstGeom>
        </p:spPr>
        <p:txBody>
          <a:bodyPr lIns="0" tIns="0" rIns="0" bIns="0" rtlCol="0" anchor="t">
            <a:spAutoFit/>
          </a:bodyPr>
          <a:lstStyle/>
          <a:p>
            <a:pPr>
              <a:lnSpc>
                <a:spcPts val="6405"/>
              </a:lnSpc>
            </a:pPr>
            <a:r>
              <a:rPr lang="en-US" sz="6470" spc="226">
                <a:solidFill>
                  <a:srgbClr val="040506"/>
                </a:solidFill>
                <a:latin typeface="Muli Black"/>
              </a:rPr>
              <a:t>Biểu đồ Elbow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1903977" y="1672332"/>
            <a:ext cx="6130467" cy="796103"/>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Rokkitt Black"/>
              </a:rPr>
              <a:t>Kết quả thu được</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305814" y="-323115"/>
            <a:ext cx="8744064" cy="2511931"/>
          </a:xfrm>
          <a:prstGeom prst="rect">
            <a:avLst/>
          </a:prstGeom>
        </p:spPr>
      </p:pic>
      <p:pic>
        <p:nvPicPr>
          <p:cNvPr id="5" name="Picture 5"/>
          <p:cNvPicPr>
            <a:picLocks noChangeAspect="1"/>
          </p:cNvPicPr>
          <p:nvPr/>
        </p:nvPicPr>
        <p:blipFill>
          <a:blip r:embed="rId5"/>
          <a:srcRect/>
          <a:stretch>
            <a:fillRect/>
          </a:stretch>
        </p:blipFill>
        <p:spPr>
          <a:xfrm>
            <a:off x="3466896" y="2468435"/>
            <a:ext cx="11354209" cy="7598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TextBox 3"/>
          <p:cNvSpPr txBox="1"/>
          <p:nvPr/>
        </p:nvSpPr>
        <p:spPr>
          <a:xfrm>
            <a:off x="1903977" y="1672332"/>
            <a:ext cx="6534273" cy="796103"/>
          </a:xfrm>
          <a:prstGeom prst="rect">
            <a:avLst/>
          </a:prstGeom>
        </p:spPr>
        <p:txBody>
          <a:bodyPr lIns="0" tIns="0" rIns="0" bIns="0" rtlCol="0" anchor="t">
            <a:spAutoFit/>
          </a:bodyPr>
          <a:lstStyle/>
          <a:p>
            <a:pPr marL="0" lvl="0" indent="0" algn="l">
              <a:lnSpc>
                <a:spcPts val="5862"/>
              </a:lnSpc>
              <a:spcBef>
                <a:spcPct val="0"/>
              </a:spcBef>
            </a:pPr>
            <a:r>
              <a:rPr lang="en-US" sz="5921" spc="207">
                <a:solidFill>
                  <a:srgbClr val="040506"/>
                </a:solidFill>
                <a:latin typeface="Rokkitt Black"/>
              </a:rPr>
              <a:t>So sánh với AHC</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305814" y="-323115"/>
            <a:ext cx="8744064" cy="2511931"/>
          </a:xfrm>
          <a:prstGeom prst="rect">
            <a:avLst/>
          </a:prstGeom>
        </p:spPr>
      </p:pic>
      <p:pic>
        <p:nvPicPr>
          <p:cNvPr id="5" name="Picture 5"/>
          <p:cNvPicPr>
            <a:picLocks noChangeAspect="1"/>
          </p:cNvPicPr>
          <p:nvPr/>
        </p:nvPicPr>
        <p:blipFill>
          <a:blip r:embed="rId5"/>
          <a:srcRect/>
          <a:stretch>
            <a:fillRect/>
          </a:stretch>
        </p:blipFill>
        <p:spPr>
          <a:xfrm>
            <a:off x="813426" y="3107592"/>
            <a:ext cx="8176264" cy="5472088"/>
          </a:xfrm>
          <a:prstGeom prst="rect">
            <a:avLst/>
          </a:prstGeom>
        </p:spPr>
      </p:pic>
      <p:pic>
        <p:nvPicPr>
          <p:cNvPr id="6" name="Picture 6"/>
          <p:cNvPicPr>
            <a:picLocks noChangeAspect="1"/>
          </p:cNvPicPr>
          <p:nvPr/>
        </p:nvPicPr>
        <p:blipFill>
          <a:blip r:embed="rId6"/>
          <a:srcRect/>
          <a:stretch>
            <a:fillRect/>
          </a:stretch>
        </p:blipFill>
        <p:spPr>
          <a:xfrm>
            <a:off x="9297773" y="3107592"/>
            <a:ext cx="7961527" cy="52289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TextBox 2"/>
          <p:cNvSpPr txBox="1"/>
          <p:nvPr/>
        </p:nvSpPr>
        <p:spPr>
          <a:xfrm>
            <a:off x="1482178" y="1535255"/>
            <a:ext cx="5150121" cy="982623"/>
          </a:xfrm>
          <a:prstGeom prst="rect">
            <a:avLst/>
          </a:prstGeom>
        </p:spPr>
        <p:txBody>
          <a:bodyPr lIns="0" tIns="0" rIns="0" bIns="0" rtlCol="0" anchor="t">
            <a:spAutoFit/>
          </a:bodyPr>
          <a:lstStyle/>
          <a:p>
            <a:pPr marL="0" lvl="0" indent="0" algn="l">
              <a:lnSpc>
                <a:spcPts val="7956"/>
              </a:lnSpc>
              <a:spcBef>
                <a:spcPct val="0"/>
              </a:spcBef>
            </a:pPr>
            <a:r>
              <a:rPr lang="en-US" sz="5765" spc="565">
                <a:solidFill>
                  <a:srgbClr val="231F20"/>
                </a:solidFill>
                <a:latin typeface="Rokkitt Black"/>
              </a:rPr>
              <a:t>Kết luận</a:t>
            </a:r>
          </a:p>
        </p:txBody>
      </p:sp>
      <p:sp>
        <p:nvSpPr>
          <p:cNvPr id="3" name="TextBox 3"/>
          <p:cNvSpPr txBox="1"/>
          <p:nvPr/>
        </p:nvSpPr>
        <p:spPr>
          <a:xfrm>
            <a:off x="1482178" y="3193688"/>
            <a:ext cx="13800239" cy="494244"/>
          </a:xfrm>
          <a:prstGeom prst="rect">
            <a:avLst/>
          </a:prstGeom>
        </p:spPr>
        <p:txBody>
          <a:bodyPr lIns="0" tIns="0" rIns="0" bIns="0" rtlCol="0" anchor="t">
            <a:spAutoFit/>
          </a:bodyPr>
          <a:lstStyle/>
          <a:p>
            <a:pPr marL="0" lvl="0" indent="0">
              <a:lnSpc>
                <a:spcPts val="4088"/>
              </a:lnSpc>
              <a:spcBef>
                <a:spcPct val="0"/>
              </a:spcBef>
            </a:pPr>
            <a:r>
              <a:rPr lang="en-US" sz="2962" spc="290">
                <a:solidFill>
                  <a:srgbClr val="231F20"/>
                </a:solidFill>
                <a:latin typeface="Open Sauce"/>
              </a:rPr>
              <a:t>Spark xử lí với lượng dữ liệu khổng lồ một cách nhanh chóng </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22124" y="7754894"/>
            <a:ext cx="4118443" cy="3654183"/>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2059222" y="-798391"/>
            <a:ext cx="4118443" cy="3654183"/>
          </a:xfrm>
          <a:prstGeom prst="rect">
            <a:avLst/>
          </a:prstGeom>
        </p:spPr>
      </p:pic>
      <p:sp>
        <p:nvSpPr>
          <p:cNvPr id="6" name="TextBox 6"/>
          <p:cNvSpPr txBox="1"/>
          <p:nvPr/>
        </p:nvSpPr>
        <p:spPr>
          <a:xfrm>
            <a:off x="1482178" y="4025828"/>
            <a:ext cx="14839945" cy="1008594"/>
          </a:xfrm>
          <a:prstGeom prst="rect">
            <a:avLst/>
          </a:prstGeom>
        </p:spPr>
        <p:txBody>
          <a:bodyPr lIns="0" tIns="0" rIns="0" bIns="0" rtlCol="0" anchor="t">
            <a:spAutoFit/>
          </a:bodyPr>
          <a:lstStyle/>
          <a:p>
            <a:pPr marL="0" lvl="0" indent="0">
              <a:lnSpc>
                <a:spcPts val="4088"/>
              </a:lnSpc>
              <a:spcBef>
                <a:spcPct val="0"/>
              </a:spcBef>
            </a:pPr>
            <a:r>
              <a:rPr lang="en-US" sz="2962" spc="290">
                <a:solidFill>
                  <a:srgbClr val="231F20"/>
                </a:solidFill>
                <a:latin typeface="Muli Regular"/>
              </a:rPr>
              <a:t>Thuật toán K-means có khối lượng tính toán rất rất lơn khi dùng để phân cụm một bộ dữ liệu thực sự lớn</a:t>
            </a:r>
          </a:p>
        </p:txBody>
      </p:sp>
      <p:sp>
        <p:nvSpPr>
          <p:cNvPr id="7" name="TextBox 7"/>
          <p:cNvSpPr txBox="1"/>
          <p:nvPr/>
        </p:nvSpPr>
        <p:spPr>
          <a:xfrm>
            <a:off x="1482178" y="5367797"/>
            <a:ext cx="14839945" cy="2551644"/>
          </a:xfrm>
          <a:prstGeom prst="rect">
            <a:avLst/>
          </a:prstGeom>
        </p:spPr>
        <p:txBody>
          <a:bodyPr lIns="0" tIns="0" rIns="0" bIns="0" rtlCol="0" anchor="t">
            <a:spAutoFit/>
          </a:bodyPr>
          <a:lstStyle/>
          <a:p>
            <a:pPr>
              <a:lnSpc>
                <a:spcPts val="4088"/>
              </a:lnSpc>
            </a:pPr>
            <a:r>
              <a:rPr lang="en-US" sz="2962" spc="290">
                <a:solidFill>
                  <a:srgbClr val="231F20"/>
                </a:solidFill>
                <a:latin typeface="Muli Regular"/>
              </a:rPr>
              <a:t>Áp dụng Spark vào tính toán khối lượng phép tính khổng lồ của thuật toán K-means đem lại nhiều lợi ích:</a:t>
            </a:r>
          </a:p>
          <a:p>
            <a:pPr marL="639681" lvl="1" indent="-319841">
              <a:lnSpc>
                <a:spcPts val="4088"/>
              </a:lnSpc>
              <a:buFont typeface="Arial"/>
              <a:buChar char="•"/>
            </a:pPr>
            <a:r>
              <a:rPr lang="en-US" sz="2962" spc="290">
                <a:solidFill>
                  <a:srgbClr val="231F20"/>
                </a:solidFill>
                <a:latin typeface="Muli Regular"/>
              </a:rPr>
              <a:t>Tăng hiệu suất xử lí</a:t>
            </a:r>
          </a:p>
          <a:p>
            <a:pPr marL="639681" lvl="1" indent="-319841">
              <a:lnSpc>
                <a:spcPts val="4088"/>
              </a:lnSpc>
              <a:buFont typeface="Arial"/>
              <a:buChar char="•"/>
            </a:pPr>
            <a:r>
              <a:rPr lang="en-US" sz="2962" spc="290">
                <a:solidFill>
                  <a:srgbClr val="231F20"/>
                </a:solidFill>
                <a:latin typeface="Muli Regular"/>
              </a:rPr>
              <a:t>Giảm thời gian chạy</a:t>
            </a:r>
          </a:p>
          <a:p>
            <a:pPr marL="639681" lvl="1" indent="-319841">
              <a:lnSpc>
                <a:spcPts val="4088"/>
              </a:lnSpc>
              <a:spcBef>
                <a:spcPct val="0"/>
              </a:spcBef>
              <a:buFont typeface="Arial"/>
              <a:buChar char="•"/>
            </a:pPr>
            <a:r>
              <a:rPr lang="en-US" sz="2962" spc="290">
                <a:solidFill>
                  <a:srgbClr val="231F20"/>
                </a:solidFill>
                <a:latin typeface="Muli Regular"/>
              </a:rPr>
              <a:t>Tiết kiệm thời gian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rot="773821">
            <a:off x="14432649" y="4075038"/>
            <a:ext cx="313833" cy="8482349"/>
            <a:chOff x="0" y="0"/>
            <a:chExt cx="82656" cy="2234034"/>
          </a:xfrm>
        </p:grpSpPr>
        <p:sp>
          <p:nvSpPr>
            <p:cNvPr id="4" name="Freeform 4"/>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179532" y="2944090"/>
            <a:ext cx="11928936" cy="4608370"/>
          </a:xfrm>
          <a:prstGeom prst="rect">
            <a:avLst/>
          </a:prstGeom>
        </p:spPr>
        <p:txBody>
          <a:bodyPr lIns="0" tIns="0" rIns="0" bIns="0" rtlCol="0" anchor="t">
            <a:spAutoFit/>
          </a:bodyPr>
          <a:lstStyle/>
          <a:p>
            <a:pPr marL="0" lvl="0" indent="0" algn="ctr">
              <a:lnSpc>
                <a:spcPts val="16682"/>
              </a:lnSpc>
            </a:pPr>
            <a:r>
              <a:rPr lang="en-US" sz="17938" spc="1937">
                <a:solidFill>
                  <a:srgbClr val="231F20"/>
                </a:solidFill>
                <a:latin typeface="Codec Pro ExtraBold"/>
              </a:rPr>
              <a:t>THANK YOU</a:t>
            </a:r>
          </a:p>
        </p:txBody>
      </p:sp>
      <p:grpSp>
        <p:nvGrpSpPr>
          <p:cNvPr id="7" name="Group 7"/>
          <p:cNvGrpSpPr/>
          <p:nvPr/>
        </p:nvGrpSpPr>
        <p:grpSpPr>
          <a:xfrm rot="826432">
            <a:off x="-18353104" y="-3567159"/>
            <a:ext cx="21026341" cy="12831921"/>
            <a:chOff x="0" y="0"/>
            <a:chExt cx="5537802" cy="3379601"/>
          </a:xfrm>
        </p:grpSpPr>
        <p:sp>
          <p:nvSpPr>
            <p:cNvPr id="8" name="Freeform 8"/>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rot="773821">
            <a:off x="3741572" y="-4834013"/>
            <a:ext cx="313833" cy="8482349"/>
            <a:chOff x="0" y="0"/>
            <a:chExt cx="82656" cy="2234034"/>
          </a:xfrm>
        </p:grpSpPr>
        <p:sp>
          <p:nvSpPr>
            <p:cNvPr id="11" name="Freeform 11"/>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397D5A"/>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rot="826432">
            <a:off x="15112932" y="1900252"/>
            <a:ext cx="21026341" cy="12831921"/>
            <a:chOff x="0" y="0"/>
            <a:chExt cx="5537802" cy="3379601"/>
          </a:xfrm>
        </p:grpSpPr>
        <p:sp>
          <p:nvSpPr>
            <p:cNvPr id="14" name="Freeform 14"/>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1C5739"/>
            </a:solidFill>
          </p:spPr>
        </p:sp>
        <p:sp>
          <p:nvSpPr>
            <p:cNvPr id="15" name="TextBox 1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1C5739"/>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728273" y="742950"/>
            <a:ext cx="14829341" cy="1486535"/>
          </a:xfrm>
          <a:prstGeom prst="rect">
            <a:avLst/>
          </a:prstGeom>
        </p:spPr>
        <p:txBody>
          <a:bodyPr lIns="0" tIns="0" rIns="0" bIns="0" rtlCol="0" anchor="t">
            <a:spAutoFit/>
          </a:bodyPr>
          <a:lstStyle/>
          <a:p>
            <a:pPr algn="ctr">
              <a:lnSpc>
                <a:spcPts val="10886"/>
              </a:lnSpc>
            </a:pPr>
            <a:r>
              <a:rPr lang="en-US" sz="7888" spc="773">
                <a:solidFill>
                  <a:srgbClr val="FFFFFF"/>
                </a:solidFill>
                <a:latin typeface="Bungee"/>
              </a:rPr>
              <a:t>Giới thiệu tổng quan</a:t>
            </a:r>
          </a:p>
        </p:txBody>
      </p:sp>
      <p:grpSp>
        <p:nvGrpSpPr>
          <p:cNvPr id="7" name="Group 7"/>
          <p:cNvGrpSpPr/>
          <p:nvPr/>
        </p:nvGrpSpPr>
        <p:grpSpPr>
          <a:xfrm>
            <a:off x="1028700" y="3787243"/>
            <a:ext cx="7649231" cy="5471057"/>
            <a:chOff x="0" y="0"/>
            <a:chExt cx="2014612" cy="1440937"/>
          </a:xfrm>
        </p:grpSpPr>
        <p:sp>
          <p:nvSpPr>
            <p:cNvPr id="8" name="Freeform 8"/>
            <p:cNvSpPr/>
            <p:nvPr/>
          </p:nvSpPr>
          <p:spPr>
            <a:xfrm>
              <a:off x="0" y="0"/>
              <a:ext cx="2014612" cy="1440937"/>
            </a:xfrm>
            <a:custGeom>
              <a:avLst/>
              <a:gdLst/>
              <a:ahLst/>
              <a:cxnLst/>
              <a:rect l="l" t="t" r="r" b="b"/>
              <a:pathLst>
                <a:path w="2014612" h="1440937">
                  <a:moveTo>
                    <a:pt x="0" y="0"/>
                  </a:moveTo>
                  <a:lnTo>
                    <a:pt x="2014612" y="0"/>
                  </a:lnTo>
                  <a:lnTo>
                    <a:pt x="2014612" y="1440937"/>
                  </a:lnTo>
                  <a:lnTo>
                    <a:pt x="0" y="1440937"/>
                  </a:lnTo>
                  <a:close/>
                </a:path>
              </a:pathLst>
            </a:custGeom>
            <a:solidFill>
              <a:srgbClr val="397D5A"/>
            </a:solidFill>
          </p:spPr>
        </p:sp>
        <p:sp>
          <p:nvSpPr>
            <p:cNvPr id="9" name="TextBox 9"/>
            <p:cNvSpPr txBox="1"/>
            <p:nvPr/>
          </p:nvSpPr>
          <p:spPr>
            <a:xfrm>
              <a:off x="0" y="-57150"/>
              <a:ext cx="812800" cy="869950"/>
            </a:xfrm>
            <a:prstGeom prst="rect">
              <a:avLst/>
            </a:prstGeom>
          </p:spPr>
          <p:txBody>
            <a:bodyPr lIns="114300" tIns="114300" rIns="114300" bIns="114300" rtlCol="0" anchor="ctr"/>
            <a:lstStyle/>
            <a:p>
              <a:pPr marL="0" lvl="0" indent="0" algn="ctr">
                <a:lnSpc>
                  <a:spcPts val="4691"/>
                </a:lnSpc>
                <a:spcBef>
                  <a:spcPct val="0"/>
                </a:spcBef>
              </a:pPr>
              <a:r>
                <a:rPr lang="en-US" sz="3399" spc="33">
                  <a:solidFill>
                    <a:srgbClr val="FFFFFF"/>
                  </a:solidFill>
                  <a:latin typeface="Open Sauce"/>
                </a:rPr>
                <a:t>Áp dụng Apache Spark vào xử lí thuật toán K-means</a:t>
              </a:r>
            </a:p>
          </p:txBody>
        </p:sp>
      </p:grpSp>
      <p:grpSp>
        <p:nvGrpSpPr>
          <p:cNvPr id="10" name="Group 10"/>
          <p:cNvGrpSpPr/>
          <p:nvPr/>
        </p:nvGrpSpPr>
        <p:grpSpPr>
          <a:xfrm>
            <a:off x="9610069" y="3787243"/>
            <a:ext cx="7649231" cy="5471057"/>
            <a:chOff x="0" y="0"/>
            <a:chExt cx="2014612" cy="1440937"/>
          </a:xfrm>
        </p:grpSpPr>
        <p:sp>
          <p:nvSpPr>
            <p:cNvPr id="11" name="Freeform 11"/>
            <p:cNvSpPr/>
            <p:nvPr/>
          </p:nvSpPr>
          <p:spPr>
            <a:xfrm>
              <a:off x="0" y="0"/>
              <a:ext cx="2014612" cy="1440937"/>
            </a:xfrm>
            <a:custGeom>
              <a:avLst/>
              <a:gdLst/>
              <a:ahLst/>
              <a:cxnLst/>
              <a:rect l="l" t="t" r="r" b="b"/>
              <a:pathLst>
                <a:path w="2014612" h="1440937">
                  <a:moveTo>
                    <a:pt x="0" y="0"/>
                  </a:moveTo>
                  <a:lnTo>
                    <a:pt x="2014612" y="0"/>
                  </a:lnTo>
                  <a:lnTo>
                    <a:pt x="2014612" y="1440937"/>
                  </a:lnTo>
                  <a:lnTo>
                    <a:pt x="0" y="1440937"/>
                  </a:lnTo>
                  <a:close/>
                </a:path>
              </a:pathLst>
            </a:custGeom>
            <a:solidFill>
              <a:srgbClr val="397D5A"/>
            </a:solidFill>
          </p:spPr>
        </p:sp>
        <p:sp>
          <p:nvSpPr>
            <p:cNvPr id="12" name="TextBox 12"/>
            <p:cNvSpPr txBox="1"/>
            <p:nvPr/>
          </p:nvSpPr>
          <p:spPr>
            <a:xfrm>
              <a:off x="0" y="-57150"/>
              <a:ext cx="812800" cy="869950"/>
            </a:xfrm>
            <a:prstGeom prst="rect">
              <a:avLst/>
            </a:prstGeom>
          </p:spPr>
          <p:txBody>
            <a:bodyPr lIns="114300" tIns="114300" rIns="114300" bIns="114300" rtlCol="0" anchor="ctr"/>
            <a:lstStyle/>
            <a:p>
              <a:pPr marL="0" lvl="0" indent="0" algn="ctr">
                <a:lnSpc>
                  <a:spcPts val="4691"/>
                </a:lnSpc>
                <a:spcBef>
                  <a:spcPct val="0"/>
                </a:spcBef>
              </a:pPr>
              <a:r>
                <a:rPr lang="en-US" sz="3399" spc="33">
                  <a:solidFill>
                    <a:srgbClr val="FFFFFF"/>
                  </a:solidFill>
                  <a:latin typeface="Open Sauce"/>
                </a:rPr>
                <a:t>Đánh giá hiệu suất và chất lượng mô hình áp dụng Spark</a:t>
              </a:r>
            </a:p>
          </p:txBody>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08481" y="-2153153"/>
            <a:ext cx="4116356" cy="4116356"/>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02379" y="0"/>
            <a:ext cx="3256087" cy="32560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633448" y="374453"/>
            <a:ext cx="17021103" cy="3970203"/>
            <a:chOff x="0" y="0"/>
            <a:chExt cx="4482924" cy="1045650"/>
          </a:xfrm>
        </p:grpSpPr>
        <p:sp>
          <p:nvSpPr>
            <p:cNvPr id="3" name="Freeform 3"/>
            <p:cNvSpPr/>
            <p:nvPr/>
          </p:nvSpPr>
          <p:spPr>
            <a:xfrm>
              <a:off x="0" y="0"/>
              <a:ext cx="4482924" cy="1045650"/>
            </a:xfrm>
            <a:custGeom>
              <a:avLst/>
              <a:gdLst/>
              <a:ahLst/>
              <a:cxnLst/>
              <a:rect l="l" t="t" r="r" b="b"/>
              <a:pathLst>
                <a:path w="4482924" h="1045650">
                  <a:moveTo>
                    <a:pt x="0" y="0"/>
                  </a:moveTo>
                  <a:lnTo>
                    <a:pt x="4482924" y="0"/>
                  </a:lnTo>
                  <a:lnTo>
                    <a:pt x="4482924" y="1045650"/>
                  </a:lnTo>
                  <a:lnTo>
                    <a:pt x="0" y="1045650"/>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98994" y="4808491"/>
            <a:ext cx="1435116" cy="1237070"/>
          </a:xfrm>
          <a:prstGeom prst="rect">
            <a:avLst/>
          </a:prstGeom>
        </p:spPr>
      </p:pic>
      <p:pic>
        <p:nvPicPr>
          <p:cNvPr id="6" name="Picture 6"/>
          <p:cNvPicPr>
            <a:picLocks noChangeAspect="1"/>
          </p:cNvPicPr>
          <p:nvPr/>
        </p:nvPicPr>
        <p:blipFill>
          <a:blip r:embed="rId4">
            <a:alphaModFix amt="18000"/>
          </a:blip>
          <a:srcRect t="32506" b="32506"/>
          <a:stretch>
            <a:fillRect/>
          </a:stretch>
        </p:blipFill>
        <p:spPr>
          <a:xfrm>
            <a:off x="667020" y="395051"/>
            <a:ext cx="16933642" cy="3949605"/>
          </a:xfrm>
          <a:prstGeom prst="rect">
            <a:avLst/>
          </a:prstGeom>
        </p:spPr>
      </p:pic>
      <p:grpSp>
        <p:nvGrpSpPr>
          <p:cNvPr id="7" name="Group 7"/>
          <p:cNvGrpSpPr/>
          <p:nvPr/>
        </p:nvGrpSpPr>
        <p:grpSpPr>
          <a:xfrm>
            <a:off x="6596044" y="4621028"/>
            <a:ext cx="47625" cy="4637272"/>
            <a:chOff x="0" y="0"/>
            <a:chExt cx="12543" cy="1221339"/>
          </a:xfrm>
        </p:grpSpPr>
        <p:sp>
          <p:nvSpPr>
            <p:cNvPr id="8" name="Freeform 8"/>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11644331" y="4621028"/>
            <a:ext cx="47625" cy="4637272"/>
            <a:chOff x="0" y="0"/>
            <a:chExt cx="12543" cy="1221339"/>
          </a:xfrm>
        </p:grpSpPr>
        <p:sp>
          <p:nvSpPr>
            <p:cNvPr id="11" name="Freeform 11"/>
            <p:cNvSpPr/>
            <p:nvPr/>
          </p:nvSpPr>
          <p:spPr>
            <a:xfrm>
              <a:off x="0" y="0"/>
              <a:ext cx="12543" cy="1221339"/>
            </a:xfrm>
            <a:custGeom>
              <a:avLst/>
              <a:gdLst/>
              <a:ahLst/>
              <a:cxnLst/>
              <a:rect l="l" t="t" r="r" b="b"/>
              <a:pathLst>
                <a:path w="12543" h="1221339">
                  <a:moveTo>
                    <a:pt x="0" y="0"/>
                  </a:moveTo>
                  <a:lnTo>
                    <a:pt x="12543" y="0"/>
                  </a:lnTo>
                  <a:lnTo>
                    <a:pt x="12543" y="1221339"/>
                  </a:lnTo>
                  <a:lnTo>
                    <a:pt x="0" y="1221339"/>
                  </a:lnTo>
                  <a:close/>
                </a:path>
              </a:pathLst>
            </a:custGeom>
            <a:solidFill>
              <a:srgbClr val="009245"/>
            </a:solidFill>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536865" y="4881194"/>
            <a:ext cx="1154179" cy="1164367"/>
          </a:xfrm>
          <a:prstGeom prst="rect">
            <a:avLst/>
          </a:prstGeom>
        </p:spPr>
      </p:pic>
      <p:pic>
        <p:nvPicPr>
          <p:cNvPr id="14" name="Picture 1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39866" y="4684893"/>
            <a:ext cx="1505580" cy="1360668"/>
          </a:xfrm>
          <a:prstGeom prst="rect">
            <a:avLst/>
          </a:prstGeom>
        </p:spPr>
      </p:pic>
      <p:sp>
        <p:nvSpPr>
          <p:cNvPr id="15" name="TextBox 15"/>
          <p:cNvSpPr txBox="1"/>
          <p:nvPr/>
        </p:nvSpPr>
        <p:spPr>
          <a:xfrm>
            <a:off x="2531646" y="683175"/>
            <a:ext cx="13224708" cy="3038436"/>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Bungee"/>
              </a:rPr>
              <a:t>TIỀN XỬ LÍ VÀ PHÂN TÍCH DỮ LIỆU</a:t>
            </a:r>
          </a:p>
        </p:txBody>
      </p:sp>
      <p:sp>
        <p:nvSpPr>
          <p:cNvPr id="16" name="TextBox 16"/>
          <p:cNvSpPr txBox="1"/>
          <p:nvPr/>
        </p:nvSpPr>
        <p:spPr>
          <a:xfrm>
            <a:off x="7960394" y="6264509"/>
            <a:ext cx="2732632" cy="390855"/>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Tạo dữ liệu</a:t>
            </a:r>
          </a:p>
        </p:txBody>
      </p:sp>
      <p:sp>
        <p:nvSpPr>
          <p:cNvPr id="17" name="TextBox 17"/>
          <p:cNvSpPr txBox="1"/>
          <p:nvPr/>
        </p:nvSpPr>
        <p:spPr>
          <a:xfrm>
            <a:off x="2729028" y="6264509"/>
            <a:ext cx="2732632" cy="390855"/>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Dataset</a:t>
            </a:r>
          </a:p>
        </p:txBody>
      </p:sp>
      <p:sp>
        <p:nvSpPr>
          <p:cNvPr id="18" name="TextBox 18"/>
          <p:cNvSpPr txBox="1"/>
          <p:nvPr/>
        </p:nvSpPr>
        <p:spPr>
          <a:xfrm>
            <a:off x="12826340" y="6373854"/>
            <a:ext cx="2732632" cy="797137"/>
          </a:xfrm>
          <a:prstGeom prst="rect">
            <a:avLst/>
          </a:prstGeom>
        </p:spPr>
        <p:txBody>
          <a:bodyPr lIns="0" tIns="0" rIns="0" bIns="0" rtlCol="0" anchor="t">
            <a:spAutoFit/>
          </a:bodyPr>
          <a:lstStyle/>
          <a:p>
            <a:pPr algn="ctr">
              <a:lnSpc>
                <a:spcPts val="3231"/>
              </a:lnSpc>
            </a:pPr>
            <a:r>
              <a:rPr lang="en-US" sz="2341" spc="229">
                <a:solidFill>
                  <a:srgbClr val="231F20"/>
                </a:solidFill>
                <a:latin typeface="Open Sauce Bold"/>
              </a:rPr>
              <a:t>Tiền xử lí dữ liệu</a:t>
            </a:r>
          </a:p>
        </p:txBody>
      </p:sp>
      <p:sp>
        <p:nvSpPr>
          <p:cNvPr id="19" name="TextBox 19"/>
          <p:cNvSpPr txBox="1"/>
          <p:nvPr/>
        </p:nvSpPr>
        <p:spPr>
          <a:xfrm>
            <a:off x="1861344" y="6883965"/>
            <a:ext cx="4468000" cy="2501012"/>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Gồm 17 trường</a:t>
            </a:r>
          </a:p>
          <a:p>
            <a:pPr algn="ctr">
              <a:lnSpc>
                <a:spcPts val="2545"/>
              </a:lnSpc>
            </a:pPr>
            <a:r>
              <a:rPr lang="en-US" sz="1844" spc="180">
                <a:solidFill>
                  <a:srgbClr val="231F20"/>
                </a:solidFill>
                <a:latin typeface="Open Sauce"/>
              </a:rPr>
              <a:t>'first_name', 'last_name', 'gender', 'email', 'city', 'country', 'latitude', 'longitude', 'phone', 'street_number', 'street_suffix', 'company_name', 'company_name',  'department', 'job_title', 'ip_address'</a:t>
            </a:r>
          </a:p>
        </p:txBody>
      </p:sp>
      <p:sp>
        <p:nvSpPr>
          <p:cNvPr id="20" name="TextBox 20"/>
          <p:cNvSpPr txBox="1"/>
          <p:nvPr/>
        </p:nvSpPr>
        <p:spPr>
          <a:xfrm>
            <a:off x="6910000" y="7367151"/>
            <a:ext cx="4468000" cy="929387"/>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Customer Segmentation </a:t>
            </a:r>
          </a:p>
          <a:p>
            <a:pPr algn="ctr">
              <a:lnSpc>
                <a:spcPts val="2545"/>
              </a:lnSpc>
            </a:pPr>
            <a:endParaRPr lang="en-US" sz="1844" spc="180">
              <a:solidFill>
                <a:srgbClr val="231F20"/>
              </a:solidFill>
              <a:latin typeface="Open Sauce"/>
            </a:endParaRPr>
          </a:p>
          <a:p>
            <a:pPr algn="ctr">
              <a:lnSpc>
                <a:spcPts val="2545"/>
              </a:lnSpc>
            </a:pPr>
            <a:r>
              <a:rPr lang="en-US" sz="1844" spc="180">
                <a:solidFill>
                  <a:srgbClr val="231F20"/>
                </a:solidFill>
                <a:latin typeface="Open Sauce"/>
              </a:rPr>
              <a:t>https://www.mockaroo.com/</a:t>
            </a:r>
          </a:p>
        </p:txBody>
      </p:sp>
      <p:sp>
        <p:nvSpPr>
          <p:cNvPr id="21" name="TextBox 21"/>
          <p:cNvSpPr txBox="1"/>
          <p:nvPr/>
        </p:nvSpPr>
        <p:spPr>
          <a:xfrm>
            <a:off x="11762878" y="7367151"/>
            <a:ext cx="4859557" cy="1558037"/>
          </a:xfrm>
          <a:prstGeom prst="rect">
            <a:avLst/>
          </a:prstGeom>
        </p:spPr>
        <p:txBody>
          <a:bodyPr lIns="0" tIns="0" rIns="0" bIns="0" rtlCol="0" anchor="t">
            <a:spAutoFit/>
          </a:bodyPr>
          <a:lstStyle/>
          <a:p>
            <a:pPr algn="ctr">
              <a:lnSpc>
                <a:spcPts val="2545"/>
              </a:lnSpc>
            </a:pPr>
            <a:r>
              <a:rPr lang="en-US" sz="1844" spc="180">
                <a:solidFill>
                  <a:srgbClr val="231F20"/>
                </a:solidFill>
                <a:latin typeface="Open Sauce"/>
              </a:rPr>
              <a:t>purchase_amount: null -&gt; 0</a:t>
            </a:r>
          </a:p>
          <a:p>
            <a:pPr algn="ctr">
              <a:lnSpc>
                <a:spcPts val="2545"/>
              </a:lnSpc>
            </a:pPr>
            <a:endParaRPr lang="en-US" sz="1844" spc="180">
              <a:solidFill>
                <a:srgbClr val="231F20"/>
              </a:solidFill>
              <a:latin typeface="Open Sauce"/>
            </a:endParaRPr>
          </a:p>
          <a:p>
            <a:pPr algn="ctr">
              <a:lnSpc>
                <a:spcPts val="2545"/>
              </a:lnSpc>
            </a:pPr>
            <a:r>
              <a:rPr lang="en-US" sz="1844" spc="180">
                <a:solidFill>
                  <a:srgbClr val="231F20"/>
                </a:solidFill>
                <a:latin typeface="Open Sauce"/>
              </a:rPr>
              <a:t>loại bỏ kí tự chữ cái purchase_amount</a:t>
            </a:r>
          </a:p>
          <a:p>
            <a:pPr algn="ctr">
              <a:lnSpc>
                <a:spcPts val="2545"/>
              </a:lnSpc>
            </a:pPr>
            <a:r>
              <a:rPr lang="en-US" sz="1844" spc="180">
                <a:solidFill>
                  <a:srgbClr val="231F20"/>
                </a:solidFill>
                <a:latin typeface="Open Sauce"/>
              </a:rPr>
              <a:t>purchase_amount: object -&gt; float64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rot="-1660488">
            <a:off x="-5398723" y="2976874"/>
            <a:ext cx="8282376" cy="404757"/>
            <a:chOff x="0" y="0"/>
            <a:chExt cx="2181367" cy="106603"/>
          </a:xfrm>
        </p:grpSpPr>
        <p:sp>
          <p:nvSpPr>
            <p:cNvPr id="3" name="Freeform 3"/>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1C5739"/>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rot="-1747322">
            <a:off x="1404789" y="766458"/>
            <a:ext cx="8282376" cy="111180"/>
            <a:chOff x="0" y="0"/>
            <a:chExt cx="2181367" cy="29282"/>
          </a:xfrm>
        </p:grpSpPr>
        <p:sp>
          <p:nvSpPr>
            <p:cNvPr id="6" name="Freeform 6"/>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2"/>
          <a:srcRect/>
          <a:stretch>
            <a:fillRect/>
          </a:stretch>
        </p:blipFill>
        <p:spPr>
          <a:xfrm>
            <a:off x="3279185" y="3785593"/>
            <a:ext cx="4804333" cy="5471602"/>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274790">
            <a:off x="9819649" y="3473324"/>
            <a:ext cx="12667922" cy="12779745"/>
          </a:xfrm>
          <a:prstGeom prst="rect">
            <a:avLst/>
          </a:prstGeom>
        </p:spPr>
      </p:pic>
      <p:pic>
        <p:nvPicPr>
          <p:cNvPr id="10" name="Picture 10"/>
          <p:cNvPicPr>
            <a:picLocks noChangeAspect="1"/>
          </p:cNvPicPr>
          <p:nvPr/>
        </p:nvPicPr>
        <p:blipFill>
          <a:blip r:embed="rId5"/>
          <a:srcRect/>
          <a:stretch>
            <a:fillRect/>
          </a:stretch>
        </p:blipFill>
        <p:spPr>
          <a:xfrm>
            <a:off x="3279185" y="2238699"/>
            <a:ext cx="11729631" cy="1203994"/>
          </a:xfrm>
          <a:prstGeom prst="rect">
            <a:avLst/>
          </a:prstGeom>
        </p:spPr>
      </p:pic>
      <p:sp>
        <p:nvSpPr>
          <p:cNvPr id="11" name="TextBox 11"/>
          <p:cNvSpPr txBox="1"/>
          <p:nvPr/>
        </p:nvSpPr>
        <p:spPr>
          <a:xfrm>
            <a:off x="6966569" y="1143000"/>
            <a:ext cx="4354863" cy="751693"/>
          </a:xfrm>
          <a:prstGeom prst="rect">
            <a:avLst/>
          </a:prstGeom>
        </p:spPr>
        <p:txBody>
          <a:bodyPr lIns="0" tIns="0" rIns="0" bIns="0" rtlCol="0" anchor="t">
            <a:spAutoFit/>
          </a:bodyPr>
          <a:lstStyle/>
          <a:p>
            <a:pPr>
              <a:lnSpc>
                <a:spcPts val="5628"/>
              </a:lnSpc>
            </a:pPr>
            <a:r>
              <a:rPr lang="en-US" sz="5684" spc="198">
                <a:solidFill>
                  <a:srgbClr val="040506"/>
                </a:solidFill>
                <a:latin typeface="Muli Black"/>
              </a:rPr>
              <a:t>Tập dữ liệu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3801253" y="0"/>
            <a:ext cx="7602505" cy="6745495"/>
          </a:xfrm>
          <a:prstGeom prst="rect">
            <a:avLst/>
          </a:prstGeom>
        </p:spPr>
      </p:pic>
      <p:sp>
        <p:nvSpPr>
          <p:cNvPr id="4" name="TextBox 4"/>
          <p:cNvSpPr txBox="1"/>
          <p:nvPr/>
        </p:nvSpPr>
        <p:spPr>
          <a:xfrm>
            <a:off x="2315452" y="-177652"/>
            <a:ext cx="13657095" cy="2022179"/>
          </a:xfrm>
          <a:prstGeom prst="rect">
            <a:avLst/>
          </a:prstGeom>
        </p:spPr>
        <p:txBody>
          <a:bodyPr lIns="0" tIns="0" rIns="0" bIns="0" rtlCol="0" anchor="t">
            <a:spAutoFit/>
          </a:bodyPr>
          <a:lstStyle/>
          <a:p>
            <a:pPr algn="ctr">
              <a:lnSpc>
                <a:spcPts val="14776"/>
              </a:lnSpc>
            </a:pPr>
            <a:r>
              <a:rPr lang="en-US" sz="10707" spc="1049">
                <a:solidFill>
                  <a:srgbClr val="FFFFFF"/>
                </a:solidFill>
                <a:latin typeface="Bungee"/>
              </a:rPr>
              <a:t>TRỰC QUAN HÓA</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486747" y="3541505"/>
            <a:ext cx="7602505" cy="6745495"/>
          </a:xfrm>
          <a:prstGeom prst="rect">
            <a:avLst/>
          </a:prstGeom>
        </p:spPr>
      </p:pic>
      <p:pic>
        <p:nvPicPr>
          <p:cNvPr id="6" name="Picture 6"/>
          <p:cNvPicPr>
            <a:picLocks noChangeAspect="1"/>
          </p:cNvPicPr>
          <p:nvPr/>
        </p:nvPicPr>
        <p:blipFill>
          <a:blip r:embed="rId5"/>
          <a:srcRect/>
          <a:stretch>
            <a:fillRect/>
          </a:stretch>
        </p:blipFill>
        <p:spPr>
          <a:xfrm>
            <a:off x="2315452" y="1844527"/>
            <a:ext cx="4477989" cy="7885155"/>
          </a:xfrm>
          <a:prstGeom prst="rect">
            <a:avLst/>
          </a:prstGeom>
        </p:spPr>
      </p:pic>
      <p:pic>
        <p:nvPicPr>
          <p:cNvPr id="7" name="Picture 7"/>
          <p:cNvPicPr>
            <a:picLocks noChangeAspect="1"/>
          </p:cNvPicPr>
          <p:nvPr/>
        </p:nvPicPr>
        <p:blipFill>
          <a:blip r:embed="rId6"/>
          <a:srcRect/>
          <a:stretch>
            <a:fillRect/>
          </a:stretch>
        </p:blipFill>
        <p:spPr>
          <a:xfrm>
            <a:off x="9928532" y="1844527"/>
            <a:ext cx="6044016" cy="78851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3801253" y="0"/>
            <a:ext cx="7602505" cy="6745495"/>
          </a:xfrm>
          <a:prstGeom prst="rect">
            <a:avLst/>
          </a:prstGeom>
        </p:spPr>
      </p:pic>
      <p:sp>
        <p:nvSpPr>
          <p:cNvPr id="4" name="TextBox 4"/>
          <p:cNvSpPr txBox="1"/>
          <p:nvPr/>
        </p:nvSpPr>
        <p:spPr>
          <a:xfrm>
            <a:off x="746144" y="2775105"/>
            <a:ext cx="16795712" cy="4431990"/>
          </a:xfrm>
          <a:prstGeom prst="rect">
            <a:avLst/>
          </a:prstGeom>
        </p:spPr>
        <p:txBody>
          <a:bodyPr lIns="0" tIns="0" rIns="0" bIns="0" rtlCol="0" anchor="t">
            <a:spAutoFit/>
          </a:bodyPr>
          <a:lstStyle/>
          <a:p>
            <a:pPr algn="ctr">
              <a:lnSpc>
                <a:spcPts val="11327"/>
              </a:lnSpc>
            </a:pPr>
            <a:r>
              <a:rPr lang="en-US" sz="8208" spc="804">
                <a:solidFill>
                  <a:srgbClr val="FFFFFF"/>
                </a:solidFill>
                <a:latin typeface="Bungee"/>
              </a:rPr>
              <a:t>APACHE SPARK, K-MEANS VÀ LÝ DO DÙNG SPARK CHO K-MEANS</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4486747" y="3541505"/>
            <a:ext cx="7602505" cy="6745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92495" y="7573922"/>
            <a:ext cx="4687320" cy="4687320"/>
          </a:xfrm>
          <a:prstGeom prst="rect">
            <a:avLst/>
          </a:prstGeom>
        </p:spPr>
      </p:pic>
      <p:grpSp>
        <p:nvGrpSpPr>
          <p:cNvPr id="3" name="Group 3"/>
          <p:cNvGrpSpPr/>
          <p:nvPr/>
        </p:nvGrpSpPr>
        <p:grpSpPr>
          <a:xfrm>
            <a:off x="16887962" y="5985119"/>
            <a:ext cx="2085109" cy="2085109"/>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0220" y="1728186"/>
            <a:ext cx="4687320" cy="4687320"/>
          </a:xfrm>
          <a:prstGeom prst="rect">
            <a:avLst/>
          </a:prstGeom>
        </p:spPr>
      </p:pic>
      <p:grpSp>
        <p:nvGrpSpPr>
          <p:cNvPr id="7" name="Group 7"/>
          <p:cNvGrpSpPr/>
          <p:nvPr/>
        </p:nvGrpSpPr>
        <p:grpSpPr>
          <a:xfrm>
            <a:off x="-2262642" y="-3904566"/>
            <a:ext cx="8637895" cy="8637895"/>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5739"/>
            </a:solidFill>
            <a:ln>
              <a:noFill/>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0" name="Group 10"/>
          <p:cNvGrpSpPr/>
          <p:nvPr/>
        </p:nvGrpSpPr>
        <p:grpSpPr>
          <a:xfrm>
            <a:off x="7461103" y="1342561"/>
            <a:ext cx="1164616" cy="1910409"/>
            <a:chOff x="0" y="0"/>
            <a:chExt cx="1451520" cy="2381040"/>
          </a:xfrm>
        </p:grpSpPr>
        <p:sp>
          <p:nvSpPr>
            <p:cNvPr id="11" name="Freeform 11"/>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12" name="Group 12"/>
          <p:cNvGrpSpPr/>
          <p:nvPr/>
        </p:nvGrpSpPr>
        <p:grpSpPr>
          <a:xfrm>
            <a:off x="7601480" y="1995347"/>
            <a:ext cx="325815" cy="605415"/>
            <a:chOff x="0" y="0"/>
            <a:chExt cx="406080" cy="754560"/>
          </a:xfrm>
        </p:grpSpPr>
        <p:sp>
          <p:nvSpPr>
            <p:cNvPr id="13" name="Freeform 13"/>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14" name="Group 14"/>
          <p:cNvGrpSpPr/>
          <p:nvPr/>
        </p:nvGrpSpPr>
        <p:grpSpPr>
          <a:xfrm>
            <a:off x="7907654" y="1519911"/>
            <a:ext cx="5916664" cy="1537801"/>
            <a:chOff x="0" y="0"/>
            <a:chExt cx="7374240" cy="1916640"/>
          </a:xfrm>
        </p:grpSpPr>
        <p:sp>
          <p:nvSpPr>
            <p:cNvPr id="15" name="Freeform 15"/>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16" name="Group 16"/>
          <p:cNvGrpSpPr/>
          <p:nvPr/>
        </p:nvGrpSpPr>
        <p:grpSpPr>
          <a:xfrm>
            <a:off x="10914512" y="3230440"/>
            <a:ext cx="1165193" cy="1910409"/>
            <a:chOff x="0" y="0"/>
            <a:chExt cx="1452240" cy="2381040"/>
          </a:xfrm>
        </p:grpSpPr>
        <p:sp>
          <p:nvSpPr>
            <p:cNvPr id="17" name="Freeform 17"/>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18" name="Group 18"/>
          <p:cNvGrpSpPr/>
          <p:nvPr/>
        </p:nvGrpSpPr>
        <p:grpSpPr>
          <a:xfrm>
            <a:off x="11601958" y="3883226"/>
            <a:ext cx="325815" cy="605415"/>
            <a:chOff x="0" y="0"/>
            <a:chExt cx="406080" cy="754560"/>
          </a:xfrm>
        </p:grpSpPr>
        <p:sp>
          <p:nvSpPr>
            <p:cNvPr id="19" name="Freeform 19"/>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20" name="Group 20"/>
          <p:cNvGrpSpPr/>
          <p:nvPr/>
        </p:nvGrpSpPr>
        <p:grpSpPr>
          <a:xfrm>
            <a:off x="5670275" y="3407790"/>
            <a:ext cx="5918974" cy="1537801"/>
            <a:chOff x="0" y="0"/>
            <a:chExt cx="7377120" cy="1916640"/>
          </a:xfrm>
        </p:grpSpPr>
        <p:sp>
          <p:nvSpPr>
            <p:cNvPr id="21" name="Freeform 21"/>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id="22" name="Group 22"/>
          <p:cNvGrpSpPr/>
          <p:nvPr/>
        </p:nvGrpSpPr>
        <p:grpSpPr>
          <a:xfrm>
            <a:off x="7309182" y="5460012"/>
            <a:ext cx="1164616" cy="1910409"/>
            <a:chOff x="0" y="0"/>
            <a:chExt cx="1451520" cy="2381040"/>
          </a:xfrm>
        </p:grpSpPr>
        <p:sp>
          <p:nvSpPr>
            <p:cNvPr id="23" name="Freeform 23"/>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id="24" name="Group 24"/>
          <p:cNvGrpSpPr/>
          <p:nvPr/>
        </p:nvGrpSpPr>
        <p:grpSpPr>
          <a:xfrm>
            <a:off x="7449560" y="6112798"/>
            <a:ext cx="325815" cy="605415"/>
            <a:chOff x="0" y="0"/>
            <a:chExt cx="406080" cy="754560"/>
          </a:xfrm>
        </p:grpSpPr>
        <p:sp>
          <p:nvSpPr>
            <p:cNvPr id="25" name="Freeform 25"/>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id="26" name="Group 26"/>
          <p:cNvGrpSpPr/>
          <p:nvPr/>
        </p:nvGrpSpPr>
        <p:grpSpPr>
          <a:xfrm>
            <a:off x="7755734" y="5637362"/>
            <a:ext cx="5916664" cy="1537801"/>
            <a:chOff x="0" y="0"/>
            <a:chExt cx="7374240" cy="1916640"/>
          </a:xfrm>
        </p:grpSpPr>
        <p:sp>
          <p:nvSpPr>
            <p:cNvPr id="27" name="Freeform 27"/>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id="28" name="Group 28"/>
          <p:cNvGrpSpPr/>
          <p:nvPr/>
        </p:nvGrpSpPr>
        <p:grpSpPr>
          <a:xfrm>
            <a:off x="10762591" y="7347891"/>
            <a:ext cx="1165193" cy="1910409"/>
            <a:chOff x="0" y="0"/>
            <a:chExt cx="1452240" cy="2381040"/>
          </a:xfrm>
        </p:grpSpPr>
        <p:sp>
          <p:nvSpPr>
            <p:cNvPr id="29" name="Freeform 29"/>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id="30" name="Group 30"/>
          <p:cNvGrpSpPr/>
          <p:nvPr/>
        </p:nvGrpSpPr>
        <p:grpSpPr>
          <a:xfrm>
            <a:off x="11450038" y="8000677"/>
            <a:ext cx="325815" cy="605415"/>
            <a:chOff x="0" y="0"/>
            <a:chExt cx="406080" cy="754560"/>
          </a:xfrm>
        </p:grpSpPr>
        <p:sp>
          <p:nvSpPr>
            <p:cNvPr id="31" name="Freeform 31"/>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id="32" name="Group 32"/>
          <p:cNvGrpSpPr/>
          <p:nvPr/>
        </p:nvGrpSpPr>
        <p:grpSpPr>
          <a:xfrm>
            <a:off x="5518354" y="7525241"/>
            <a:ext cx="5918974" cy="1537801"/>
            <a:chOff x="0" y="0"/>
            <a:chExt cx="7377120" cy="1916640"/>
          </a:xfrm>
        </p:grpSpPr>
        <p:sp>
          <p:nvSpPr>
            <p:cNvPr id="33" name="Freeform 33"/>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pic>
        <p:nvPicPr>
          <p:cNvPr id="34" name="Picture 3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797700" y="1767242"/>
            <a:ext cx="692600" cy="1040793"/>
          </a:xfrm>
          <a:prstGeom prst="rect">
            <a:avLst/>
          </a:prstGeom>
        </p:spPr>
      </p:pic>
      <p:pic>
        <p:nvPicPr>
          <p:cNvPr id="35" name="Picture 3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835982" y="3591112"/>
            <a:ext cx="1146333" cy="1251114"/>
          </a:xfrm>
          <a:prstGeom prst="rect">
            <a:avLst/>
          </a:prstGeom>
        </p:spPr>
      </p:pic>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280929" y="5908236"/>
            <a:ext cx="1033542" cy="1033542"/>
          </a:xfrm>
          <a:prstGeom prst="rect">
            <a:avLst/>
          </a:prstGeom>
        </p:spPr>
      </p:pic>
      <p:pic>
        <p:nvPicPr>
          <p:cNvPr id="37" name="Picture 3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808346" y="7995640"/>
            <a:ext cx="934257" cy="614911"/>
          </a:xfrm>
          <a:prstGeom prst="rect">
            <a:avLst/>
          </a:prstGeom>
        </p:spPr>
      </p:pic>
      <p:sp>
        <p:nvSpPr>
          <p:cNvPr id="38" name="TextBox 38"/>
          <p:cNvSpPr txBox="1"/>
          <p:nvPr/>
        </p:nvSpPr>
        <p:spPr>
          <a:xfrm>
            <a:off x="172398" y="273803"/>
            <a:ext cx="7719092" cy="1101958"/>
          </a:xfrm>
          <a:prstGeom prst="rect">
            <a:avLst/>
          </a:prstGeom>
        </p:spPr>
        <p:txBody>
          <a:bodyPr lIns="0" tIns="0" rIns="0" bIns="0" rtlCol="0" anchor="t">
            <a:spAutoFit/>
          </a:bodyPr>
          <a:lstStyle/>
          <a:p>
            <a:pPr marL="0" lvl="0" indent="0" algn="l">
              <a:lnSpc>
                <a:spcPts val="8206"/>
              </a:lnSpc>
              <a:spcBef>
                <a:spcPct val="0"/>
              </a:spcBef>
            </a:pPr>
            <a:r>
              <a:rPr lang="en-US" sz="5946" spc="582">
                <a:solidFill>
                  <a:srgbClr val="FFFFFF"/>
                </a:solidFill>
                <a:latin typeface="Codec Pro ExtraBold"/>
              </a:rPr>
              <a:t>Apache Spark</a:t>
            </a:r>
          </a:p>
        </p:txBody>
      </p:sp>
      <p:sp>
        <p:nvSpPr>
          <p:cNvPr id="39" name="TextBox 39"/>
          <p:cNvSpPr txBox="1"/>
          <p:nvPr/>
        </p:nvSpPr>
        <p:spPr>
          <a:xfrm>
            <a:off x="9713584" y="1636954"/>
            <a:ext cx="3636065" cy="1222822"/>
          </a:xfrm>
          <a:prstGeom prst="rect">
            <a:avLst/>
          </a:prstGeom>
        </p:spPr>
        <p:txBody>
          <a:bodyPr lIns="0" tIns="0" rIns="0" bIns="0" rtlCol="0" anchor="t">
            <a:spAutoFit/>
          </a:bodyPr>
          <a:lstStyle/>
          <a:p>
            <a:pPr>
              <a:lnSpc>
                <a:spcPts val="5462"/>
              </a:lnSpc>
            </a:pPr>
            <a:r>
              <a:rPr lang="en-US" sz="3958" spc="387">
                <a:solidFill>
                  <a:srgbClr val="FFFFFF"/>
                </a:solidFill>
                <a:latin typeface="Open Sauce"/>
              </a:rPr>
              <a:t>Tốc độ</a:t>
            </a:r>
          </a:p>
          <a:p>
            <a:pPr marL="0" lvl="0" indent="0" algn="l">
              <a:lnSpc>
                <a:spcPts val="2150"/>
              </a:lnSpc>
              <a:spcBef>
                <a:spcPct val="0"/>
              </a:spcBef>
            </a:pPr>
            <a:r>
              <a:rPr lang="en-US" sz="1558" spc="152">
                <a:solidFill>
                  <a:srgbClr val="FFFFFF"/>
                </a:solidFill>
                <a:latin typeface="Open Sauce"/>
              </a:rPr>
              <a:t>100x trên bộ nhớ, 10x trên đĩa so với hadoop</a:t>
            </a:r>
          </a:p>
        </p:txBody>
      </p:sp>
      <p:sp>
        <p:nvSpPr>
          <p:cNvPr id="40" name="TextBox 40"/>
          <p:cNvSpPr txBox="1"/>
          <p:nvPr/>
        </p:nvSpPr>
        <p:spPr>
          <a:xfrm>
            <a:off x="6363363" y="1852472"/>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01</a:t>
            </a:r>
          </a:p>
        </p:txBody>
      </p:sp>
      <p:sp>
        <p:nvSpPr>
          <p:cNvPr id="41" name="TextBox 41"/>
          <p:cNvSpPr txBox="1"/>
          <p:nvPr/>
        </p:nvSpPr>
        <p:spPr>
          <a:xfrm>
            <a:off x="12079705" y="3714588"/>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02</a:t>
            </a:r>
          </a:p>
        </p:txBody>
      </p:sp>
      <p:sp>
        <p:nvSpPr>
          <p:cNvPr id="42" name="TextBox 42"/>
          <p:cNvSpPr txBox="1"/>
          <p:nvPr/>
        </p:nvSpPr>
        <p:spPr>
          <a:xfrm>
            <a:off x="9571646" y="5686077"/>
            <a:ext cx="3787985" cy="1391605"/>
          </a:xfrm>
          <a:prstGeom prst="rect">
            <a:avLst/>
          </a:prstGeom>
        </p:spPr>
        <p:txBody>
          <a:bodyPr lIns="0" tIns="0" rIns="0" bIns="0" rtlCol="0" anchor="t">
            <a:spAutoFit/>
          </a:bodyPr>
          <a:lstStyle/>
          <a:p>
            <a:pPr>
              <a:lnSpc>
                <a:spcPts val="4634"/>
              </a:lnSpc>
            </a:pPr>
            <a:r>
              <a:rPr lang="en-US" sz="3358" spc="329">
                <a:solidFill>
                  <a:srgbClr val="FFFFFF"/>
                </a:solidFill>
                <a:latin typeface="Open Sauce"/>
              </a:rPr>
              <a:t>Tính tổng quát</a:t>
            </a:r>
          </a:p>
          <a:p>
            <a:pPr>
              <a:lnSpc>
                <a:spcPts val="2150"/>
              </a:lnSpc>
            </a:pPr>
            <a:r>
              <a:rPr lang="en-US" sz="1558" spc="152">
                <a:solidFill>
                  <a:srgbClr val="FFFFFF"/>
                </a:solidFill>
                <a:latin typeface="Open Sauce"/>
              </a:rPr>
              <a:t>tích hợp nhiều thư viện</a:t>
            </a:r>
          </a:p>
          <a:p>
            <a:pPr marL="0" lvl="0" indent="0" algn="l">
              <a:lnSpc>
                <a:spcPts val="2150"/>
              </a:lnSpc>
              <a:spcBef>
                <a:spcPct val="0"/>
              </a:spcBef>
            </a:pPr>
            <a:r>
              <a:rPr lang="en-US" sz="1558" spc="152">
                <a:solidFill>
                  <a:srgbClr val="FFFFFF"/>
                </a:solidFill>
                <a:latin typeface="Open Sauce"/>
              </a:rPr>
              <a:t>thư viện liền mạch trong cùng ứng dụng</a:t>
            </a:r>
          </a:p>
        </p:txBody>
      </p:sp>
      <p:sp>
        <p:nvSpPr>
          <p:cNvPr id="43" name="TextBox 43"/>
          <p:cNvSpPr txBox="1"/>
          <p:nvPr/>
        </p:nvSpPr>
        <p:spPr>
          <a:xfrm>
            <a:off x="6211443" y="5969923"/>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03</a:t>
            </a:r>
          </a:p>
        </p:txBody>
      </p:sp>
      <p:sp>
        <p:nvSpPr>
          <p:cNvPr id="44" name="TextBox 44"/>
          <p:cNvSpPr txBox="1"/>
          <p:nvPr/>
        </p:nvSpPr>
        <p:spPr>
          <a:xfrm>
            <a:off x="11927784" y="7832039"/>
            <a:ext cx="979531" cy="799238"/>
          </a:xfrm>
          <a:prstGeom prst="rect">
            <a:avLst/>
          </a:prstGeom>
        </p:spPr>
        <p:txBody>
          <a:bodyPr lIns="0" tIns="0" rIns="0" bIns="0" rtlCol="0" anchor="t">
            <a:spAutoFit/>
          </a:bodyPr>
          <a:lstStyle/>
          <a:p>
            <a:pPr marL="0" lvl="0" indent="0" algn="ctr">
              <a:lnSpc>
                <a:spcPts val="6047"/>
              </a:lnSpc>
              <a:spcBef>
                <a:spcPct val="0"/>
              </a:spcBef>
            </a:pPr>
            <a:r>
              <a:rPr lang="en-US" sz="4381" spc="429">
                <a:solidFill>
                  <a:srgbClr val="231F20"/>
                </a:solidFill>
                <a:latin typeface="Codec Pro ExtraBold"/>
              </a:rPr>
              <a:t>04</a:t>
            </a:r>
          </a:p>
        </p:txBody>
      </p:sp>
      <p:sp>
        <p:nvSpPr>
          <p:cNvPr id="45" name="TextBox 45"/>
          <p:cNvSpPr txBox="1"/>
          <p:nvPr/>
        </p:nvSpPr>
        <p:spPr>
          <a:xfrm>
            <a:off x="6211443" y="3541185"/>
            <a:ext cx="3533885" cy="1222822"/>
          </a:xfrm>
          <a:prstGeom prst="rect">
            <a:avLst/>
          </a:prstGeom>
        </p:spPr>
        <p:txBody>
          <a:bodyPr lIns="0" tIns="0" rIns="0" bIns="0" rtlCol="0" anchor="t">
            <a:spAutoFit/>
          </a:bodyPr>
          <a:lstStyle/>
          <a:p>
            <a:pPr algn="r">
              <a:lnSpc>
                <a:spcPts val="5462"/>
              </a:lnSpc>
            </a:pPr>
            <a:r>
              <a:rPr lang="en-US" sz="3958" spc="387">
                <a:solidFill>
                  <a:srgbClr val="FFFFFF"/>
                </a:solidFill>
                <a:latin typeface="Open Sauce"/>
              </a:rPr>
              <a:t>Dễ sử dụng</a:t>
            </a:r>
          </a:p>
          <a:p>
            <a:pPr algn="r">
              <a:lnSpc>
                <a:spcPts val="2150"/>
              </a:lnSpc>
            </a:pPr>
            <a:r>
              <a:rPr lang="en-US" sz="1558" spc="152">
                <a:solidFill>
                  <a:srgbClr val="FFFFFF"/>
                </a:solidFill>
                <a:latin typeface="Open Sauce"/>
              </a:rPr>
              <a:t>hỗ trợ nhiều ngôn ngữ lập trình</a:t>
            </a:r>
          </a:p>
          <a:p>
            <a:pPr marL="0" lvl="0" indent="0" algn="r">
              <a:lnSpc>
                <a:spcPts val="2150"/>
              </a:lnSpc>
              <a:spcBef>
                <a:spcPct val="0"/>
              </a:spcBef>
            </a:pPr>
            <a:r>
              <a:rPr lang="en-US" sz="1558" spc="152">
                <a:solidFill>
                  <a:srgbClr val="FFFFFF"/>
                </a:solidFill>
                <a:latin typeface="Open Sauce"/>
              </a:rPr>
              <a:t>dễ tạo ứng dụng song song</a:t>
            </a:r>
          </a:p>
        </p:txBody>
      </p:sp>
      <p:sp>
        <p:nvSpPr>
          <p:cNvPr id="46" name="TextBox 46"/>
          <p:cNvSpPr txBox="1"/>
          <p:nvPr/>
        </p:nvSpPr>
        <p:spPr>
          <a:xfrm>
            <a:off x="6109263" y="7717691"/>
            <a:ext cx="3636065" cy="1104712"/>
          </a:xfrm>
          <a:prstGeom prst="rect">
            <a:avLst/>
          </a:prstGeom>
        </p:spPr>
        <p:txBody>
          <a:bodyPr lIns="0" tIns="0" rIns="0" bIns="0" rtlCol="0" anchor="t">
            <a:spAutoFit/>
          </a:bodyPr>
          <a:lstStyle/>
          <a:p>
            <a:pPr algn="r">
              <a:lnSpc>
                <a:spcPts val="5048"/>
              </a:lnSpc>
            </a:pPr>
            <a:r>
              <a:rPr lang="en-US" sz="3658" spc="358">
                <a:solidFill>
                  <a:srgbClr val="FFFFFF"/>
                </a:solidFill>
                <a:latin typeface="Open Sauce"/>
              </a:rPr>
              <a:t>Tính linh hoạt</a:t>
            </a:r>
          </a:p>
          <a:p>
            <a:pPr algn="r">
              <a:lnSpc>
                <a:spcPts val="1874"/>
              </a:lnSpc>
            </a:pPr>
            <a:r>
              <a:rPr lang="en-US" sz="1358" spc="133">
                <a:solidFill>
                  <a:srgbClr val="FFFFFF"/>
                </a:solidFill>
                <a:latin typeface="Open Sauce"/>
              </a:rPr>
              <a:t>chạy trên nhiều framework</a:t>
            </a:r>
          </a:p>
          <a:p>
            <a:pPr marL="0" lvl="0" indent="0" algn="r">
              <a:lnSpc>
                <a:spcPts val="1874"/>
              </a:lnSpc>
              <a:spcBef>
                <a:spcPct val="0"/>
              </a:spcBef>
            </a:pPr>
            <a:r>
              <a:rPr lang="en-US" sz="1358" spc="133">
                <a:solidFill>
                  <a:srgbClr val="FFFFFF"/>
                </a:solidFill>
                <a:latin typeface="Open Sauce"/>
              </a:rPr>
              <a:t>truy cập các nguồn dữ liệu đa dạng</a:t>
            </a:r>
          </a:p>
        </p:txBody>
      </p:sp>
      <p:sp>
        <p:nvSpPr>
          <p:cNvPr id="47" name="TextBox 47"/>
          <p:cNvSpPr txBox="1"/>
          <p:nvPr/>
        </p:nvSpPr>
        <p:spPr>
          <a:xfrm>
            <a:off x="649483" y="1347186"/>
            <a:ext cx="3934942" cy="2731096"/>
          </a:xfrm>
          <a:prstGeom prst="rect">
            <a:avLst/>
          </a:prstGeom>
        </p:spPr>
        <p:txBody>
          <a:bodyPr lIns="0" tIns="0" rIns="0" bIns="0" rtlCol="0" anchor="t">
            <a:spAutoFit/>
          </a:bodyPr>
          <a:lstStyle/>
          <a:p>
            <a:pPr marL="0" lvl="0" indent="0" algn="ctr">
              <a:lnSpc>
                <a:spcPts val="2455"/>
              </a:lnSpc>
              <a:spcBef>
                <a:spcPct val="0"/>
              </a:spcBef>
            </a:pPr>
            <a:r>
              <a:rPr lang="en-US" sz="1779" spc="174">
                <a:solidFill>
                  <a:srgbClr val="FFFFFF"/>
                </a:solidFill>
                <a:latin typeface="Open Sauce"/>
              </a:rPr>
              <a:t>data processing framework có thể xử lí những tác vụ trên một bộ dữ liệu khổng lồ một cách nhanh chóng và có thể phân phối các tác vụ xử lí dữ liệu trên nhiều máy tính, một mình hoặc song song với các công cụ điện toán phân tán khác</a:t>
            </a:r>
          </a:p>
        </p:txBody>
      </p:sp>
      <p:sp>
        <p:nvSpPr>
          <p:cNvPr id="48" name="TextBox 48"/>
          <p:cNvSpPr txBox="1"/>
          <p:nvPr/>
        </p:nvSpPr>
        <p:spPr>
          <a:xfrm>
            <a:off x="8898769" y="520421"/>
            <a:ext cx="2226431" cy="615553"/>
          </a:xfrm>
          <a:prstGeom prst="rect">
            <a:avLst/>
          </a:prstGeom>
        </p:spPr>
        <p:txBody>
          <a:bodyPr wrap="square" lIns="0" tIns="0" rIns="0" bIns="0" rtlCol="0" anchor="t">
            <a:spAutoFit/>
          </a:bodyPr>
          <a:lstStyle/>
          <a:p>
            <a:pPr algn="ctr">
              <a:lnSpc>
                <a:spcPts val="4759"/>
              </a:lnSpc>
            </a:pPr>
            <a:r>
              <a:rPr lang="en-US" sz="3399" dirty="0" err="1">
                <a:solidFill>
                  <a:srgbClr val="1C5739"/>
                </a:solidFill>
                <a:latin typeface="Bungee"/>
              </a:rPr>
              <a:t>Ưu</a:t>
            </a:r>
            <a:r>
              <a:rPr lang="en-US" sz="3399" dirty="0">
                <a:solidFill>
                  <a:srgbClr val="1C5739"/>
                </a:solidFill>
                <a:latin typeface="Bungee"/>
              </a:rPr>
              <a:t> điểm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86559" y="4257555"/>
            <a:ext cx="4856701" cy="3085579"/>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4906782" y="4257555"/>
            <a:ext cx="4856701" cy="3085579"/>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8525761" y="4257555"/>
            <a:ext cx="4856701" cy="3085579"/>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2144740" y="4257555"/>
            <a:ext cx="4856701" cy="3085579"/>
          </a:xfrm>
          <a:prstGeom prst="rect">
            <a:avLst/>
          </a:prstGeom>
        </p:spPr>
      </p:pic>
      <p:grpSp>
        <p:nvGrpSpPr>
          <p:cNvPr id="7" name="Group 7"/>
          <p:cNvGrpSpPr/>
          <p:nvPr/>
        </p:nvGrpSpPr>
        <p:grpSpPr>
          <a:xfrm>
            <a:off x="0" y="0"/>
            <a:ext cx="18288000" cy="3086100"/>
            <a:chOff x="0" y="0"/>
            <a:chExt cx="4816593" cy="812800"/>
          </a:xfrm>
        </p:grpSpPr>
        <p:sp>
          <p:nvSpPr>
            <p:cNvPr id="8" name="Freeform 8"/>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C5739"/>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86068" y="-1808676"/>
            <a:ext cx="3172137" cy="4114800"/>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74585" y="9258300"/>
            <a:ext cx="3806571" cy="2083232"/>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384715" y="-413585"/>
            <a:ext cx="3806571" cy="2083232"/>
          </a:xfrm>
          <a:prstGeom prst="rect">
            <a:avLst/>
          </a:prstGeom>
        </p:spPr>
      </p:pic>
      <p:pic>
        <p:nvPicPr>
          <p:cNvPr id="13" name="Picture 13"/>
          <p:cNvPicPr>
            <a:picLocks noChangeAspect="1"/>
          </p:cNvPicPr>
          <p:nvPr/>
        </p:nvPicPr>
        <p:blipFill>
          <a:blip r:embed="rId11"/>
          <a:srcRect/>
          <a:stretch>
            <a:fillRect/>
          </a:stretch>
        </p:blipFill>
        <p:spPr>
          <a:xfrm>
            <a:off x="2349317" y="3577288"/>
            <a:ext cx="2686589" cy="2686589"/>
          </a:xfrm>
          <a:prstGeom prst="rect">
            <a:avLst/>
          </a:prstGeom>
        </p:spPr>
      </p:pic>
      <p:pic>
        <p:nvPicPr>
          <p:cNvPr id="14" name="Picture 14"/>
          <p:cNvPicPr>
            <a:picLocks noChangeAspect="1"/>
          </p:cNvPicPr>
          <p:nvPr/>
        </p:nvPicPr>
        <p:blipFill>
          <a:blip r:embed="rId12"/>
          <a:srcRect/>
          <a:stretch>
            <a:fillRect/>
          </a:stretch>
        </p:blipFill>
        <p:spPr>
          <a:xfrm>
            <a:off x="5995953" y="3575418"/>
            <a:ext cx="2681944" cy="2667368"/>
          </a:xfrm>
          <a:prstGeom prst="rect">
            <a:avLst/>
          </a:prstGeom>
        </p:spPr>
      </p:pic>
      <p:pic>
        <p:nvPicPr>
          <p:cNvPr id="15" name="Picture 15"/>
          <p:cNvPicPr>
            <a:picLocks noChangeAspect="1"/>
          </p:cNvPicPr>
          <p:nvPr/>
        </p:nvPicPr>
        <p:blipFill>
          <a:blip r:embed="rId13"/>
          <a:srcRect/>
          <a:stretch>
            <a:fillRect/>
          </a:stretch>
        </p:blipFill>
        <p:spPr>
          <a:xfrm>
            <a:off x="9610383" y="3591026"/>
            <a:ext cx="2687458" cy="2672852"/>
          </a:xfrm>
          <a:prstGeom prst="rect">
            <a:avLst/>
          </a:prstGeom>
        </p:spPr>
      </p:pic>
      <p:pic>
        <p:nvPicPr>
          <p:cNvPr id="16" name="Picture 16"/>
          <p:cNvPicPr>
            <a:picLocks noChangeAspect="1"/>
          </p:cNvPicPr>
          <p:nvPr/>
        </p:nvPicPr>
        <p:blipFill>
          <a:blip r:embed="rId14"/>
          <a:srcRect/>
          <a:stretch>
            <a:fillRect/>
          </a:stretch>
        </p:blipFill>
        <p:spPr>
          <a:xfrm>
            <a:off x="13229218" y="3591026"/>
            <a:ext cx="2687745" cy="2687745"/>
          </a:xfrm>
          <a:prstGeom prst="rect">
            <a:avLst/>
          </a:prstGeom>
        </p:spPr>
      </p:pic>
      <p:pic>
        <p:nvPicPr>
          <p:cNvPr id="17" name="Picture 17"/>
          <p:cNvPicPr>
            <a:picLocks noChangeAspect="1"/>
          </p:cNvPicPr>
          <p:nvPr/>
        </p:nvPicPr>
        <p:blipFill>
          <a:blip r:embed="rId15"/>
          <a:srcRect t="7911" b="7911"/>
          <a:stretch>
            <a:fillRect/>
          </a:stretch>
        </p:blipFill>
        <p:spPr>
          <a:xfrm>
            <a:off x="5532193" y="8317887"/>
            <a:ext cx="10887564" cy="1880826"/>
          </a:xfrm>
          <a:prstGeom prst="rect">
            <a:avLst/>
          </a:prstGeom>
        </p:spPr>
      </p:pic>
      <p:sp>
        <p:nvSpPr>
          <p:cNvPr id="18" name="TextBox 18"/>
          <p:cNvSpPr txBox="1"/>
          <p:nvPr/>
        </p:nvSpPr>
        <p:spPr>
          <a:xfrm>
            <a:off x="2349317" y="6697916"/>
            <a:ext cx="2731184" cy="876300"/>
          </a:xfrm>
          <a:prstGeom prst="rect">
            <a:avLst/>
          </a:prstGeom>
        </p:spPr>
        <p:txBody>
          <a:bodyPr lIns="0" tIns="0" rIns="0" bIns="0" rtlCol="0" anchor="t">
            <a:spAutoFit/>
          </a:bodyPr>
          <a:lstStyle/>
          <a:p>
            <a:pPr algn="ctr">
              <a:lnSpc>
                <a:spcPts val="3286"/>
              </a:lnSpc>
            </a:pPr>
            <a:r>
              <a:rPr lang="en-US" sz="2738" spc="136">
                <a:solidFill>
                  <a:srgbClr val="FFFBFB"/>
                </a:solidFill>
                <a:latin typeface="Bungee"/>
              </a:rPr>
              <a:t>Chọn cụm ngẫu nhiên</a:t>
            </a:r>
          </a:p>
        </p:txBody>
      </p:sp>
      <p:sp>
        <p:nvSpPr>
          <p:cNvPr id="19" name="TextBox 19"/>
          <p:cNvSpPr txBox="1"/>
          <p:nvPr/>
        </p:nvSpPr>
        <p:spPr>
          <a:xfrm>
            <a:off x="6076812" y="6902703"/>
            <a:ext cx="2516641" cy="466725"/>
          </a:xfrm>
          <a:prstGeom prst="rect">
            <a:avLst/>
          </a:prstGeom>
        </p:spPr>
        <p:txBody>
          <a:bodyPr lIns="0" tIns="0" rIns="0" bIns="0" rtlCol="0" anchor="t">
            <a:spAutoFit/>
          </a:bodyPr>
          <a:lstStyle/>
          <a:p>
            <a:pPr algn="ctr">
              <a:lnSpc>
                <a:spcPts val="3286"/>
              </a:lnSpc>
            </a:pPr>
            <a:r>
              <a:rPr lang="en-US" sz="2738" spc="136">
                <a:solidFill>
                  <a:srgbClr val="FFFBFB"/>
                </a:solidFill>
                <a:latin typeface="Bungee"/>
              </a:rPr>
              <a:t>Phân cụm</a:t>
            </a:r>
          </a:p>
        </p:txBody>
      </p:sp>
      <p:sp>
        <p:nvSpPr>
          <p:cNvPr id="20" name="TextBox 20"/>
          <p:cNvSpPr txBox="1"/>
          <p:nvPr/>
        </p:nvSpPr>
        <p:spPr>
          <a:xfrm>
            <a:off x="9610383" y="6697916"/>
            <a:ext cx="2731184" cy="876300"/>
          </a:xfrm>
          <a:prstGeom prst="rect">
            <a:avLst/>
          </a:prstGeom>
        </p:spPr>
        <p:txBody>
          <a:bodyPr lIns="0" tIns="0" rIns="0" bIns="0" rtlCol="0" anchor="t">
            <a:spAutoFit/>
          </a:bodyPr>
          <a:lstStyle/>
          <a:p>
            <a:pPr algn="ctr">
              <a:lnSpc>
                <a:spcPts val="3286"/>
              </a:lnSpc>
            </a:pPr>
            <a:r>
              <a:rPr lang="en-US" sz="2738" spc="136">
                <a:solidFill>
                  <a:srgbClr val="FFFBFB"/>
                </a:solidFill>
                <a:latin typeface="Bungee"/>
              </a:rPr>
              <a:t>Tính lại tâm cụm</a:t>
            </a:r>
          </a:p>
        </p:txBody>
      </p:sp>
      <p:sp>
        <p:nvSpPr>
          <p:cNvPr id="21" name="TextBox 21"/>
          <p:cNvSpPr txBox="1"/>
          <p:nvPr/>
        </p:nvSpPr>
        <p:spPr>
          <a:xfrm>
            <a:off x="13207498" y="6697916"/>
            <a:ext cx="2731184" cy="876300"/>
          </a:xfrm>
          <a:prstGeom prst="rect">
            <a:avLst/>
          </a:prstGeom>
        </p:spPr>
        <p:txBody>
          <a:bodyPr lIns="0" tIns="0" rIns="0" bIns="0" rtlCol="0" anchor="t">
            <a:spAutoFit/>
          </a:bodyPr>
          <a:lstStyle/>
          <a:p>
            <a:pPr algn="ctr">
              <a:lnSpc>
                <a:spcPts val="3286"/>
              </a:lnSpc>
            </a:pPr>
            <a:r>
              <a:rPr lang="en-US" sz="2738" spc="136">
                <a:solidFill>
                  <a:srgbClr val="FFFBFB"/>
                </a:solidFill>
                <a:latin typeface="Bungee"/>
              </a:rPr>
              <a:t>Kiểm tra sự thay đổi</a:t>
            </a:r>
          </a:p>
        </p:txBody>
      </p:sp>
      <p:sp>
        <p:nvSpPr>
          <p:cNvPr id="22" name="TextBox 22"/>
          <p:cNvSpPr txBox="1"/>
          <p:nvPr/>
        </p:nvSpPr>
        <p:spPr>
          <a:xfrm>
            <a:off x="5080502" y="1698223"/>
            <a:ext cx="7845600" cy="872303"/>
          </a:xfrm>
          <a:prstGeom prst="rect">
            <a:avLst/>
          </a:prstGeom>
        </p:spPr>
        <p:txBody>
          <a:bodyPr lIns="0" tIns="0" rIns="0" bIns="0" rtlCol="0" anchor="t">
            <a:spAutoFit/>
          </a:bodyPr>
          <a:lstStyle/>
          <a:p>
            <a:pPr marL="0" lvl="0" indent="0" algn="ctr">
              <a:lnSpc>
                <a:spcPts val="5862"/>
              </a:lnSpc>
              <a:spcBef>
                <a:spcPct val="0"/>
              </a:spcBef>
            </a:pPr>
            <a:r>
              <a:rPr lang="en-US" sz="5921" spc="207">
                <a:solidFill>
                  <a:srgbClr val="FFFFFF"/>
                </a:solidFill>
                <a:latin typeface="Codec Pro ExtraBold"/>
              </a:rPr>
              <a:t>K-Means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1C5739"/>
            </a:solidFill>
            <a:ln>
              <a:noFill/>
            </a:ln>
          </p:spPr>
        </p:sp>
        <p:sp>
          <p:nvSpPr>
            <p:cNvPr id="4" name="TextBox 4"/>
            <p:cNvSpPr txBox="1"/>
            <p:nvPr/>
          </p:nvSpPr>
          <p:spPr>
            <a:xfrm>
              <a:off x="0" y="-19050"/>
              <a:ext cx="812800" cy="8318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C5739"/>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698915" y="8697813"/>
            <a:ext cx="3806571" cy="208323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144000" y="3558560"/>
            <a:ext cx="9163148" cy="8464458"/>
          </a:xfrm>
          <a:prstGeom prst="rect">
            <a:avLst/>
          </a:prstGeom>
        </p:spPr>
      </p:pic>
      <p:sp>
        <p:nvSpPr>
          <p:cNvPr id="10" name="TextBox 10"/>
          <p:cNvSpPr txBox="1"/>
          <p:nvPr/>
        </p:nvSpPr>
        <p:spPr>
          <a:xfrm>
            <a:off x="3998635" y="895350"/>
            <a:ext cx="13260665" cy="1325072"/>
          </a:xfrm>
          <a:prstGeom prst="rect">
            <a:avLst/>
          </a:prstGeom>
        </p:spPr>
        <p:txBody>
          <a:bodyPr lIns="0" tIns="0" rIns="0" bIns="0" rtlCol="0" anchor="t">
            <a:spAutoFit/>
          </a:bodyPr>
          <a:lstStyle/>
          <a:p>
            <a:pPr>
              <a:lnSpc>
                <a:spcPts val="10858"/>
              </a:lnSpc>
            </a:pPr>
            <a:r>
              <a:rPr lang="en-US" sz="7868" spc="771">
                <a:solidFill>
                  <a:srgbClr val="231F20"/>
                </a:solidFill>
                <a:latin typeface="Muli Black"/>
              </a:rPr>
              <a:t>Triển khai thuật toán</a:t>
            </a:r>
          </a:p>
        </p:txBody>
      </p:sp>
      <p:sp>
        <p:nvSpPr>
          <p:cNvPr id="11" name="TextBox 11"/>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2" name="TextBox 12"/>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3" name="TextBox 13"/>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03</a:t>
            </a:r>
          </a:p>
        </p:txBody>
      </p:sp>
      <p:sp>
        <p:nvSpPr>
          <p:cNvPr id="14" name="TextBox 14"/>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15" name="TextBox 15"/>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05</a:t>
            </a:r>
          </a:p>
        </p:txBody>
      </p:sp>
      <p:sp>
        <p:nvSpPr>
          <p:cNvPr id="16" name="TextBox 16"/>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06</a:t>
            </a:r>
          </a:p>
        </p:txBody>
      </p:sp>
      <p:sp>
        <p:nvSpPr>
          <p:cNvPr id="17" name="TextBox 17"/>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07</a:t>
            </a:r>
          </a:p>
        </p:txBody>
      </p:sp>
      <p:sp>
        <p:nvSpPr>
          <p:cNvPr id="18" name="TextBox 18"/>
          <p:cNvSpPr txBox="1"/>
          <p:nvPr/>
        </p:nvSpPr>
        <p:spPr>
          <a:xfrm>
            <a:off x="5400737"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Muli Black"/>
              </a:rPr>
              <a:t>Khởi tạo môi trường Spark</a:t>
            </a:r>
          </a:p>
        </p:txBody>
      </p:sp>
      <p:sp>
        <p:nvSpPr>
          <p:cNvPr id="19" name="TextBox 19"/>
          <p:cNvSpPr txBox="1"/>
          <p:nvPr/>
        </p:nvSpPr>
        <p:spPr>
          <a:xfrm>
            <a:off x="5400737" y="412735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Muli Black"/>
              </a:rPr>
              <a:t>Hàm tính khoảng cách</a:t>
            </a:r>
          </a:p>
        </p:txBody>
      </p:sp>
      <p:sp>
        <p:nvSpPr>
          <p:cNvPr id="20" name="TextBox 20"/>
          <p:cNvSpPr txBox="1"/>
          <p:nvPr/>
        </p:nvSpPr>
        <p:spPr>
          <a:xfrm>
            <a:off x="5400737" y="5047445"/>
            <a:ext cx="8753867"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Muli Black"/>
              </a:rPr>
              <a:t>Chiến thuật và chọn số tâm cụm ban đầu</a:t>
            </a:r>
          </a:p>
        </p:txBody>
      </p:sp>
      <p:sp>
        <p:nvSpPr>
          <p:cNvPr id="21" name="TextBox 21"/>
          <p:cNvSpPr txBox="1"/>
          <p:nvPr/>
        </p:nvSpPr>
        <p:spPr>
          <a:xfrm>
            <a:off x="5400737"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Muli Black"/>
              </a:rPr>
              <a:t>Hàm phân cụm</a:t>
            </a:r>
          </a:p>
        </p:txBody>
      </p:sp>
      <p:sp>
        <p:nvSpPr>
          <p:cNvPr id="22" name="TextBox 22"/>
          <p:cNvSpPr txBox="1"/>
          <p:nvPr/>
        </p:nvSpPr>
        <p:spPr>
          <a:xfrm>
            <a:off x="5400737"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Muli Black"/>
              </a:rPr>
              <a:t>Đặt lại tâm cụm</a:t>
            </a:r>
          </a:p>
        </p:txBody>
      </p:sp>
      <p:sp>
        <p:nvSpPr>
          <p:cNvPr id="23" name="TextBox 23"/>
          <p:cNvSpPr txBox="1"/>
          <p:nvPr/>
        </p:nvSpPr>
        <p:spPr>
          <a:xfrm>
            <a:off x="5400737" y="743488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Muli Black"/>
              </a:rPr>
              <a:t>Phân cụm lại</a:t>
            </a:r>
          </a:p>
        </p:txBody>
      </p:sp>
      <p:sp>
        <p:nvSpPr>
          <p:cNvPr id="24" name="TextBox 24"/>
          <p:cNvSpPr txBox="1"/>
          <p:nvPr/>
        </p:nvSpPr>
        <p:spPr>
          <a:xfrm>
            <a:off x="5400737" y="8279265"/>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Muli Black"/>
              </a:rPr>
              <a:t>Đóng môi tường Spark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456</Words>
  <Application>Microsoft Office PowerPoint</Application>
  <PresentationFormat>Tùy chỉnh</PresentationFormat>
  <Paragraphs>76</Paragraphs>
  <Slides>14</Slides>
  <Notes>0</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14</vt:i4>
      </vt:variant>
    </vt:vector>
  </HeadingPairs>
  <TitlesOfParts>
    <vt:vector size="25" baseType="lpstr">
      <vt:lpstr>Codec Pro ExtraBold Italics</vt:lpstr>
      <vt:lpstr>Rokkitt Black</vt:lpstr>
      <vt:lpstr>Arial</vt:lpstr>
      <vt:lpstr>Calibri</vt:lpstr>
      <vt:lpstr>Codec Pro ExtraBold</vt:lpstr>
      <vt:lpstr>Open Sauce</vt:lpstr>
      <vt:lpstr>Muli Regular</vt:lpstr>
      <vt:lpstr>Open Sauce Bold</vt:lpstr>
      <vt:lpstr>Bungee</vt:lpstr>
      <vt:lpstr>Muli Black</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Clustering-Algorithm Spark using method KMeans</dc:title>
  <cp:lastModifiedBy>Quang Nguyễn</cp:lastModifiedBy>
  <cp:revision>2</cp:revision>
  <dcterms:created xsi:type="dcterms:W3CDTF">2006-08-16T00:00:00Z</dcterms:created>
  <dcterms:modified xsi:type="dcterms:W3CDTF">2023-05-29T03:55:33Z</dcterms:modified>
  <dc:identifier>DAFkOdiYnfg</dc:identifier>
</cp:coreProperties>
</file>